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3"/>
  </p:notesMasterIdLst>
  <p:sldIdLst>
    <p:sldId id="504" r:id="rId5"/>
    <p:sldId id="468" r:id="rId6"/>
    <p:sldId id="469" r:id="rId7"/>
    <p:sldId id="273" r:id="rId8"/>
    <p:sldId id="465" r:id="rId9"/>
    <p:sldId id="269" r:id="rId10"/>
    <p:sldId id="264" r:id="rId11"/>
    <p:sldId id="257" r:id="rId12"/>
    <p:sldId id="279" r:id="rId13"/>
    <p:sldId id="297" r:id="rId14"/>
    <p:sldId id="276" r:id="rId15"/>
    <p:sldId id="310" r:id="rId16"/>
    <p:sldId id="473" r:id="rId17"/>
    <p:sldId id="507" r:id="rId18"/>
    <p:sldId id="508" r:id="rId19"/>
    <p:sldId id="283" r:id="rId20"/>
    <p:sldId id="475" r:id="rId21"/>
    <p:sldId id="489" r:id="rId22"/>
    <p:sldId id="490" r:id="rId23"/>
    <p:sldId id="476" r:id="rId24"/>
    <p:sldId id="485" r:id="rId25"/>
    <p:sldId id="486" r:id="rId26"/>
    <p:sldId id="487" r:id="rId27"/>
    <p:sldId id="477" r:id="rId28"/>
    <p:sldId id="488" r:id="rId29"/>
    <p:sldId id="478" r:id="rId30"/>
    <p:sldId id="492" r:id="rId31"/>
    <p:sldId id="479" r:id="rId32"/>
    <p:sldId id="491" r:id="rId33"/>
    <p:sldId id="480" r:id="rId34"/>
    <p:sldId id="292" r:id="rId35"/>
    <p:sldId id="470" r:id="rId36"/>
    <p:sldId id="483" r:id="rId37"/>
    <p:sldId id="484" r:id="rId38"/>
    <p:sldId id="329" r:id="rId39"/>
    <p:sldId id="265" r:id="rId40"/>
    <p:sldId id="296" r:id="rId41"/>
    <p:sldId id="511"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011" userDrawn="1">
          <p15:clr>
            <a:srgbClr val="A4A3A4"/>
          </p15:clr>
        </p15:guide>
        <p15:guide id="3" pos="158" userDrawn="1">
          <p15:clr>
            <a:srgbClr val="A4A3A4"/>
          </p15:clr>
        </p15:guide>
        <p15:guide id="4" pos="5625" userDrawn="1">
          <p15:clr>
            <a:srgbClr val="A4A3A4"/>
          </p15:clr>
        </p15:guide>
        <p15:guide id="5" orient="horz" pos="645" userDrawn="1">
          <p15:clr>
            <a:srgbClr val="A4A3A4"/>
          </p15:clr>
        </p15:guide>
        <p15:guide id="6" orient="horz" pos="985" userDrawn="1">
          <p15:clr>
            <a:srgbClr val="A4A3A4"/>
          </p15:clr>
        </p15:guide>
        <p15:guide id="8" orient="horz" pos="828" userDrawn="1">
          <p15:clr>
            <a:srgbClr val="A4A3A4"/>
          </p15:clr>
        </p15:guide>
        <p15:guide id="9" orient="horz" pos="31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osby" initials="EC" lastIdx="3" clrIdx="0">
    <p:extLst>
      <p:ext uri="{19B8F6BF-5375-455C-9EA6-DF929625EA0E}">
        <p15:presenceInfo xmlns:p15="http://schemas.microsoft.com/office/powerpoint/2012/main" userId="S::emma.cosby@etfoundation.co.uk::ecfa3d86-f34c-4d6f-b15e-a1c527ebeeb1" providerId="AD"/>
      </p:ext>
    </p:extLst>
  </p:cmAuthor>
  <p:cmAuthor id="2" name="Andrew Dowell" initials="AD" lastIdx="2" clrIdx="1">
    <p:extLst>
      <p:ext uri="{19B8F6BF-5375-455C-9EA6-DF929625EA0E}">
        <p15:presenceInfo xmlns:p15="http://schemas.microsoft.com/office/powerpoint/2012/main" userId="S::andrew.dowell@etfoundation.co.uk::ab6d37a6-a8ff-4b67-87ce-0782cf4f1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F8"/>
    <a:srgbClr val="00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BD4A6-72A2-D7B4-5142-BD2FD1125FDB}" v="13" dt="2022-03-21T12:12:06.872"/>
    <p1510:client id="{68C5DE82-E155-5715-85D7-74754619BC92}" v="15" dt="2022-03-17T09:40:09.809"/>
    <p1510:client id="{6B1AC272-C0FD-4BAE-B70B-5C8EB6106BEC}" v="7" dt="2022-03-17T09:58:4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1" autoAdjust="0"/>
    <p:restoredTop sz="94660"/>
  </p:normalViewPr>
  <p:slideViewPr>
    <p:cSldViewPr snapToGrid="0">
      <p:cViewPr varScale="1">
        <p:scale>
          <a:sx n="91" d="100"/>
          <a:sy n="91" d="100"/>
        </p:scale>
        <p:origin x="84" y="102"/>
      </p:cViewPr>
      <p:guideLst>
        <p:guide orient="horz" pos="1620"/>
        <p:guide pos="3011"/>
        <p:guide pos="158"/>
        <p:guide pos="5625"/>
        <p:guide orient="horz" pos="645"/>
        <p:guide orient="horz" pos="985"/>
        <p:guide orient="horz" pos="828"/>
        <p:guide orient="horz" pos="31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4F953-2781-4E7C-A927-0471EAEA361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897B157-7ABF-4059-B77A-E88D9ABB2F8D}">
      <dgm:prSet phldrT="[Text]"/>
      <dgm:spPr>
        <a:solidFill>
          <a:schemeClr val="bg1"/>
        </a:solidFill>
        <a:ln>
          <a:solidFill>
            <a:schemeClr val="tx1"/>
          </a:solidFill>
        </a:ln>
      </dgm:spPr>
      <dgm:t>
        <a:bodyPr/>
        <a:lstStyle/>
        <a:p>
          <a:r>
            <a:rPr lang="en-GB" b="1">
              <a:solidFill>
                <a:schemeClr val="tx1"/>
              </a:solidFill>
            </a:rPr>
            <a:t>Andrew Dowell </a:t>
          </a:r>
        </a:p>
        <a:p>
          <a:r>
            <a:rPr lang="en-GB">
              <a:solidFill>
                <a:schemeClr val="tx1"/>
              </a:solidFill>
            </a:rPr>
            <a:t>Head of Professional Status and Standards</a:t>
          </a:r>
        </a:p>
      </dgm:t>
    </dgm:pt>
    <dgm:pt modelId="{673AA8F5-7786-438A-97CA-0607501F7B7B}" type="parTrans" cxnId="{2AAACBD3-714A-40A4-A7BB-83BC7EC2C34C}">
      <dgm:prSet/>
      <dgm:spPr/>
      <dgm:t>
        <a:bodyPr/>
        <a:lstStyle/>
        <a:p>
          <a:endParaRPr lang="en-GB"/>
        </a:p>
      </dgm:t>
    </dgm:pt>
    <dgm:pt modelId="{8F695268-A781-4E40-88A2-B724589AB2C8}" type="sibTrans" cxnId="{2AAACBD3-714A-40A4-A7BB-83BC7EC2C34C}">
      <dgm:prSet/>
      <dgm:spPr/>
      <dgm:t>
        <a:bodyPr/>
        <a:lstStyle/>
        <a:p>
          <a:endParaRPr lang="en-GB"/>
        </a:p>
      </dgm:t>
    </dgm:pt>
    <dgm:pt modelId="{C4A948D1-B2A1-4E88-92C2-5196D4A84400}" type="asst">
      <dgm:prSet phldrT="[Text]"/>
      <dgm:spPr>
        <a:solidFill>
          <a:schemeClr val="bg1"/>
        </a:solidFill>
        <a:ln>
          <a:solidFill>
            <a:schemeClr val="accent1"/>
          </a:solidFill>
        </a:ln>
      </dgm:spPr>
      <dgm:t>
        <a:bodyPr/>
        <a:lstStyle/>
        <a:p>
          <a:r>
            <a:rPr lang="en-GB" b="1" dirty="0">
              <a:solidFill>
                <a:schemeClr val="tx1"/>
              </a:solidFill>
            </a:rPr>
            <a:t>Berta Miguez – Lorenzo</a:t>
          </a:r>
        </a:p>
        <a:p>
          <a:r>
            <a:rPr lang="en-GB" dirty="0">
              <a:solidFill>
                <a:schemeClr val="tx1"/>
              </a:solidFill>
            </a:rPr>
            <a:t>Participant Experience Manager</a:t>
          </a:r>
        </a:p>
      </dgm:t>
    </dgm:pt>
    <dgm:pt modelId="{DA92EE2F-9895-4C21-9A50-292F530A6B08}" type="parTrans" cxnId="{D54C8210-7975-4FE5-886A-B31E86696BE8}">
      <dgm:prSet/>
      <dgm:spPr/>
      <dgm:t>
        <a:bodyPr/>
        <a:lstStyle/>
        <a:p>
          <a:endParaRPr lang="en-GB"/>
        </a:p>
      </dgm:t>
    </dgm:pt>
    <dgm:pt modelId="{F5D9C9ED-CA3F-4434-8BB8-4CE3A0D28D9C}" type="sibTrans" cxnId="{D54C8210-7975-4FE5-886A-B31E86696BE8}">
      <dgm:prSet/>
      <dgm:spPr/>
      <dgm:t>
        <a:bodyPr/>
        <a:lstStyle/>
        <a:p>
          <a:endParaRPr lang="en-GB"/>
        </a:p>
      </dgm:t>
    </dgm:pt>
    <dgm:pt modelId="{E97F1B37-DE9A-4CE7-A7AB-6F0E243D767C}" type="asst">
      <dgm:prSet phldrT="[Text]"/>
      <dgm:spPr>
        <a:solidFill>
          <a:schemeClr val="bg1"/>
        </a:solidFill>
        <a:ln>
          <a:solidFill>
            <a:schemeClr val="accent1"/>
          </a:solidFill>
        </a:ln>
      </dgm:spPr>
      <dgm:t>
        <a:bodyPr/>
        <a:lstStyle/>
        <a:p>
          <a:r>
            <a:rPr lang="en-GB" b="1">
              <a:solidFill>
                <a:schemeClr val="tx1"/>
              </a:solidFill>
            </a:rPr>
            <a:t>Teresa Thomas</a:t>
          </a:r>
        </a:p>
        <a:p>
          <a:r>
            <a:rPr lang="en-GB">
              <a:solidFill>
                <a:schemeClr val="tx1"/>
              </a:solidFill>
            </a:rPr>
            <a:t>Professional Status Manager</a:t>
          </a:r>
        </a:p>
      </dgm:t>
    </dgm:pt>
    <dgm:pt modelId="{E3F71DB5-A0EB-463B-B337-D44EED71F060}" type="parTrans" cxnId="{6850CB3D-6961-4ED6-B9DB-66EDDECF99BD}">
      <dgm:prSet/>
      <dgm:spPr/>
      <dgm:t>
        <a:bodyPr/>
        <a:lstStyle/>
        <a:p>
          <a:endParaRPr lang="en-GB"/>
        </a:p>
      </dgm:t>
    </dgm:pt>
    <dgm:pt modelId="{C819E0FD-EEA5-4785-956D-0B1584B9763C}" type="sibTrans" cxnId="{6850CB3D-6961-4ED6-B9DB-66EDDECF99BD}">
      <dgm:prSet/>
      <dgm:spPr/>
      <dgm:t>
        <a:bodyPr/>
        <a:lstStyle/>
        <a:p>
          <a:endParaRPr lang="en-GB"/>
        </a:p>
      </dgm:t>
    </dgm:pt>
    <dgm:pt modelId="{8F24AD7F-3384-44D0-8C88-38ADC247C432}" type="asst">
      <dgm:prSet phldrT="[Text]"/>
      <dgm:spPr>
        <a:solidFill>
          <a:schemeClr val="bg1"/>
        </a:solidFill>
        <a:ln>
          <a:solidFill>
            <a:schemeClr val="accent1"/>
          </a:solidFill>
        </a:ln>
      </dgm:spPr>
      <dgm:t>
        <a:bodyPr/>
        <a:lstStyle/>
        <a:p>
          <a:r>
            <a:rPr lang="en-GB" b="1">
              <a:solidFill>
                <a:schemeClr val="tx1"/>
              </a:solidFill>
            </a:rPr>
            <a:t>Elaine Szpytma</a:t>
          </a:r>
        </a:p>
        <a:p>
          <a:r>
            <a:rPr lang="en-GB">
              <a:solidFill>
                <a:schemeClr val="tx1"/>
              </a:solidFill>
            </a:rPr>
            <a:t>Professional Status Co-ordinator</a:t>
          </a:r>
        </a:p>
      </dgm:t>
    </dgm:pt>
    <dgm:pt modelId="{7AFC0143-5E31-4C5C-A122-54BE99C7CE4B}" type="parTrans" cxnId="{DA4E7978-0F8D-47D4-BFFB-F6FF277EA318}">
      <dgm:prSet/>
      <dgm:spPr/>
      <dgm:t>
        <a:bodyPr/>
        <a:lstStyle/>
        <a:p>
          <a:endParaRPr lang="en-GB"/>
        </a:p>
      </dgm:t>
    </dgm:pt>
    <dgm:pt modelId="{843ED3F1-CC3D-477F-92B1-C25F7A1B18ED}" type="sibTrans" cxnId="{DA4E7978-0F8D-47D4-BFFB-F6FF277EA318}">
      <dgm:prSet/>
      <dgm:spPr/>
      <dgm:t>
        <a:bodyPr/>
        <a:lstStyle/>
        <a:p>
          <a:endParaRPr lang="en-GB"/>
        </a:p>
      </dgm:t>
    </dgm:pt>
    <dgm:pt modelId="{CCC4A6B9-6F69-407B-98DF-81FB842FE33E}" type="asst">
      <dgm:prSet phldrT="[Text]"/>
      <dgm:spPr>
        <a:solidFill>
          <a:schemeClr val="bg1"/>
        </a:solidFill>
        <a:ln>
          <a:solidFill>
            <a:schemeClr val="accent5"/>
          </a:solidFill>
        </a:ln>
      </dgm:spPr>
      <dgm:t>
        <a:bodyPr/>
        <a:lstStyle/>
        <a:p>
          <a:r>
            <a:rPr lang="en-GB" b="1">
              <a:solidFill>
                <a:schemeClr val="tx1"/>
              </a:solidFill>
            </a:rPr>
            <a:t>Paul Tully</a:t>
          </a:r>
        </a:p>
        <a:p>
          <a:r>
            <a:rPr lang="en-GB">
              <a:solidFill>
                <a:schemeClr val="tx1"/>
              </a:solidFill>
            </a:rPr>
            <a:t>Professionalism Manager</a:t>
          </a:r>
        </a:p>
      </dgm:t>
    </dgm:pt>
    <dgm:pt modelId="{5EDAA8DC-BBDB-4D92-A9B6-9D4A8439ED8B}" type="parTrans" cxnId="{1CEF4C1D-7A8C-414A-9C83-C0260ACB43E5}">
      <dgm:prSet/>
      <dgm:spPr/>
      <dgm:t>
        <a:bodyPr/>
        <a:lstStyle/>
        <a:p>
          <a:endParaRPr lang="en-GB"/>
        </a:p>
      </dgm:t>
    </dgm:pt>
    <dgm:pt modelId="{FE975F3E-7478-48E9-B2E1-228CD57CE4FB}" type="sibTrans" cxnId="{1CEF4C1D-7A8C-414A-9C83-C0260ACB43E5}">
      <dgm:prSet/>
      <dgm:spPr/>
      <dgm:t>
        <a:bodyPr/>
        <a:lstStyle/>
        <a:p>
          <a:endParaRPr lang="en-GB"/>
        </a:p>
      </dgm:t>
    </dgm:pt>
    <dgm:pt modelId="{2737D8F5-0CC8-410D-8326-85D74F14FCEC}" type="asst">
      <dgm:prSet phldrT="[Text]"/>
      <dgm:spPr>
        <a:solidFill>
          <a:schemeClr val="bg1"/>
        </a:solidFill>
        <a:ln>
          <a:solidFill>
            <a:schemeClr val="accent5"/>
          </a:solidFill>
        </a:ln>
      </dgm:spPr>
      <dgm:t>
        <a:bodyPr/>
        <a:lstStyle/>
        <a:p>
          <a:r>
            <a:rPr lang="en-GB" b="1">
              <a:solidFill>
                <a:schemeClr val="tx1"/>
              </a:solidFill>
            </a:rPr>
            <a:t>Tahira Khan</a:t>
          </a:r>
        </a:p>
        <a:p>
          <a:r>
            <a:rPr lang="en-GB">
              <a:solidFill>
                <a:schemeClr val="tx1"/>
              </a:solidFill>
            </a:rPr>
            <a:t>Disciplinary Investigation Officer</a:t>
          </a:r>
        </a:p>
      </dgm:t>
    </dgm:pt>
    <dgm:pt modelId="{22B368EC-F900-43EE-9715-EC435D44EF64}" type="parTrans" cxnId="{236DD82B-27CD-4229-8ABF-D1D995777DD1}">
      <dgm:prSet/>
      <dgm:spPr/>
      <dgm:t>
        <a:bodyPr/>
        <a:lstStyle/>
        <a:p>
          <a:endParaRPr lang="en-GB"/>
        </a:p>
      </dgm:t>
    </dgm:pt>
    <dgm:pt modelId="{051D444D-8DFF-480F-B9C3-A8337B6A8A2B}" type="sibTrans" cxnId="{236DD82B-27CD-4229-8ABF-D1D995777DD1}">
      <dgm:prSet/>
      <dgm:spPr/>
      <dgm:t>
        <a:bodyPr/>
        <a:lstStyle/>
        <a:p>
          <a:endParaRPr lang="en-GB"/>
        </a:p>
      </dgm:t>
    </dgm:pt>
    <dgm:pt modelId="{23FA7489-0629-4FB7-ACCC-E8562ACBDF38}" type="asst">
      <dgm:prSet phldrT="[Text]"/>
      <dgm:spPr>
        <a:solidFill>
          <a:schemeClr val="bg1"/>
        </a:solidFill>
        <a:ln>
          <a:solidFill>
            <a:schemeClr val="accent1"/>
          </a:solidFill>
        </a:ln>
      </dgm:spPr>
      <dgm:t>
        <a:bodyPr/>
        <a:lstStyle/>
        <a:p>
          <a:r>
            <a:rPr lang="en-GB" b="1">
              <a:solidFill>
                <a:schemeClr val="tx1"/>
              </a:solidFill>
            </a:rPr>
            <a:t>Lewis Dan</a:t>
          </a:r>
        </a:p>
        <a:p>
          <a:r>
            <a:rPr lang="en-GB">
              <a:solidFill>
                <a:schemeClr val="tx1"/>
              </a:solidFill>
            </a:rPr>
            <a:t>Professional Status Co-ordinator </a:t>
          </a:r>
        </a:p>
      </dgm:t>
    </dgm:pt>
    <dgm:pt modelId="{088B47D0-4EA4-44DE-A497-FD7799D814CE}" type="parTrans" cxnId="{2FB19C47-FD03-4F41-8B23-701591C875C8}">
      <dgm:prSet/>
      <dgm:spPr/>
      <dgm:t>
        <a:bodyPr/>
        <a:lstStyle/>
        <a:p>
          <a:endParaRPr lang="en-GB"/>
        </a:p>
      </dgm:t>
    </dgm:pt>
    <dgm:pt modelId="{BBF62FF8-AECA-4960-ABFA-5D39A3910478}" type="sibTrans" cxnId="{2FB19C47-FD03-4F41-8B23-701591C875C8}">
      <dgm:prSet/>
      <dgm:spPr/>
      <dgm:t>
        <a:bodyPr/>
        <a:lstStyle/>
        <a:p>
          <a:endParaRPr lang="en-GB"/>
        </a:p>
      </dgm:t>
    </dgm:pt>
    <dgm:pt modelId="{44A95083-6B2A-431B-A78E-D7320A61C20F}" type="pres">
      <dgm:prSet presAssocID="{01A4F953-2781-4E7C-A927-0471EAEA3616}" presName="hierChild1" presStyleCnt="0">
        <dgm:presLayoutVars>
          <dgm:orgChart val="1"/>
          <dgm:chPref val="1"/>
          <dgm:dir/>
          <dgm:animOne val="branch"/>
          <dgm:animLvl val="lvl"/>
          <dgm:resizeHandles/>
        </dgm:presLayoutVars>
      </dgm:prSet>
      <dgm:spPr/>
    </dgm:pt>
    <dgm:pt modelId="{1D04E381-1198-4F7F-99FF-97430534C892}" type="pres">
      <dgm:prSet presAssocID="{5897B157-7ABF-4059-B77A-E88D9ABB2F8D}" presName="hierRoot1" presStyleCnt="0">
        <dgm:presLayoutVars>
          <dgm:hierBranch val="init"/>
        </dgm:presLayoutVars>
      </dgm:prSet>
      <dgm:spPr/>
    </dgm:pt>
    <dgm:pt modelId="{C695DFF2-982D-4138-83FA-726063FED011}" type="pres">
      <dgm:prSet presAssocID="{5897B157-7ABF-4059-B77A-E88D9ABB2F8D}" presName="rootComposite1" presStyleCnt="0"/>
      <dgm:spPr/>
    </dgm:pt>
    <dgm:pt modelId="{4D09205E-D3C8-49CA-9681-5765D38E7074}" type="pres">
      <dgm:prSet presAssocID="{5897B157-7ABF-4059-B77A-E88D9ABB2F8D}" presName="rootText1" presStyleLbl="node0" presStyleIdx="0" presStyleCnt="1">
        <dgm:presLayoutVars>
          <dgm:chPref val="3"/>
        </dgm:presLayoutVars>
      </dgm:prSet>
      <dgm:spPr/>
    </dgm:pt>
    <dgm:pt modelId="{B127E2B4-2CF7-41B2-AAD1-0D5CC0B13E63}" type="pres">
      <dgm:prSet presAssocID="{5897B157-7ABF-4059-B77A-E88D9ABB2F8D}" presName="rootConnector1" presStyleLbl="node1" presStyleIdx="0" presStyleCnt="0"/>
      <dgm:spPr/>
    </dgm:pt>
    <dgm:pt modelId="{059355B0-736C-427D-B441-236054181717}" type="pres">
      <dgm:prSet presAssocID="{5897B157-7ABF-4059-B77A-E88D9ABB2F8D}" presName="hierChild2" presStyleCnt="0"/>
      <dgm:spPr/>
    </dgm:pt>
    <dgm:pt modelId="{E3B29D62-CEEA-4035-9BD1-0A9BBAB3EB9C}" type="pres">
      <dgm:prSet presAssocID="{5897B157-7ABF-4059-B77A-E88D9ABB2F8D}" presName="hierChild3" presStyleCnt="0"/>
      <dgm:spPr/>
    </dgm:pt>
    <dgm:pt modelId="{85A5ABB8-6185-4978-9E16-1BC14F1293C0}" type="pres">
      <dgm:prSet presAssocID="{DA92EE2F-9895-4C21-9A50-292F530A6B08}" presName="Name111" presStyleLbl="parChTrans1D2" presStyleIdx="0" presStyleCnt="4"/>
      <dgm:spPr/>
    </dgm:pt>
    <dgm:pt modelId="{17ACB522-6BF2-4B95-BD8C-7F19686A74DC}" type="pres">
      <dgm:prSet presAssocID="{C4A948D1-B2A1-4E88-92C2-5196D4A84400}" presName="hierRoot3" presStyleCnt="0">
        <dgm:presLayoutVars>
          <dgm:hierBranch val="init"/>
        </dgm:presLayoutVars>
      </dgm:prSet>
      <dgm:spPr/>
    </dgm:pt>
    <dgm:pt modelId="{FA997517-18B0-4936-90F8-191E8E3BC2CE}" type="pres">
      <dgm:prSet presAssocID="{C4A948D1-B2A1-4E88-92C2-5196D4A84400}" presName="rootComposite3" presStyleCnt="0"/>
      <dgm:spPr/>
    </dgm:pt>
    <dgm:pt modelId="{E4A7C70E-EF25-447C-9C4E-04634E272EA5}" type="pres">
      <dgm:prSet presAssocID="{C4A948D1-B2A1-4E88-92C2-5196D4A84400}" presName="rootText3" presStyleLbl="asst1" presStyleIdx="0" presStyleCnt="6">
        <dgm:presLayoutVars>
          <dgm:chPref val="3"/>
        </dgm:presLayoutVars>
      </dgm:prSet>
      <dgm:spPr/>
    </dgm:pt>
    <dgm:pt modelId="{D29EAD6C-DD62-4D1D-A0CE-396258897560}" type="pres">
      <dgm:prSet presAssocID="{C4A948D1-B2A1-4E88-92C2-5196D4A84400}" presName="rootConnector3" presStyleLbl="asst1" presStyleIdx="0" presStyleCnt="6"/>
      <dgm:spPr/>
    </dgm:pt>
    <dgm:pt modelId="{1B566F93-B5FB-43E6-B0D9-418067630AE5}" type="pres">
      <dgm:prSet presAssocID="{C4A948D1-B2A1-4E88-92C2-5196D4A84400}" presName="hierChild6" presStyleCnt="0"/>
      <dgm:spPr/>
    </dgm:pt>
    <dgm:pt modelId="{4D32F76E-C37A-4D51-ABDA-0866FA8E5B36}" type="pres">
      <dgm:prSet presAssocID="{C4A948D1-B2A1-4E88-92C2-5196D4A84400}" presName="hierChild7" presStyleCnt="0"/>
      <dgm:spPr/>
    </dgm:pt>
    <dgm:pt modelId="{E75F6C27-45AE-4E87-9BD9-7BBB6888A110}" type="pres">
      <dgm:prSet presAssocID="{088B47D0-4EA4-44DE-A497-FD7799D814CE}" presName="Name111" presStyleLbl="parChTrans1D3" presStyleIdx="0" presStyleCnt="2"/>
      <dgm:spPr/>
    </dgm:pt>
    <dgm:pt modelId="{92669EAC-B21D-4494-9D84-241F92768FB6}" type="pres">
      <dgm:prSet presAssocID="{23FA7489-0629-4FB7-ACCC-E8562ACBDF38}" presName="hierRoot3" presStyleCnt="0">
        <dgm:presLayoutVars>
          <dgm:hierBranch val="init"/>
        </dgm:presLayoutVars>
      </dgm:prSet>
      <dgm:spPr/>
    </dgm:pt>
    <dgm:pt modelId="{90A3D060-07F0-44B3-8CCE-8B733375C3A2}" type="pres">
      <dgm:prSet presAssocID="{23FA7489-0629-4FB7-ACCC-E8562ACBDF38}" presName="rootComposite3" presStyleCnt="0"/>
      <dgm:spPr/>
    </dgm:pt>
    <dgm:pt modelId="{6B2331C5-8637-4ADD-9214-3FF2616188F3}" type="pres">
      <dgm:prSet presAssocID="{23FA7489-0629-4FB7-ACCC-E8562ACBDF38}" presName="rootText3" presStyleLbl="asst1" presStyleIdx="1" presStyleCnt="6">
        <dgm:presLayoutVars>
          <dgm:chPref val="3"/>
        </dgm:presLayoutVars>
      </dgm:prSet>
      <dgm:spPr/>
    </dgm:pt>
    <dgm:pt modelId="{F429D515-545F-46EE-8ADC-1D099FEB1EDC}" type="pres">
      <dgm:prSet presAssocID="{23FA7489-0629-4FB7-ACCC-E8562ACBDF38}" presName="rootConnector3" presStyleLbl="asst1" presStyleIdx="1" presStyleCnt="6"/>
      <dgm:spPr/>
    </dgm:pt>
    <dgm:pt modelId="{2D610C11-11B2-4A0D-BFCD-94CE94B2A82D}" type="pres">
      <dgm:prSet presAssocID="{23FA7489-0629-4FB7-ACCC-E8562ACBDF38}" presName="hierChild6" presStyleCnt="0"/>
      <dgm:spPr/>
    </dgm:pt>
    <dgm:pt modelId="{054A7DB8-709B-4439-883C-D26FC5B475F8}" type="pres">
      <dgm:prSet presAssocID="{23FA7489-0629-4FB7-ACCC-E8562ACBDF38}" presName="hierChild7" presStyleCnt="0"/>
      <dgm:spPr/>
    </dgm:pt>
    <dgm:pt modelId="{3C852510-E468-4B79-9C16-4949ABB82293}" type="pres">
      <dgm:prSet presAssocID="{5EDAA8DC-BBDB-4D92-A9B6-9D4A8439ED8B}" presName="Name111" presStyleLbl="parChTrans1D2" presStyleIdx="1" presStyleCnt="4"/>
      <dgm:spPr/>
    </dgm:pt>
    <dgm:pt modelId="{BE98E23E-CEA6-40D4-805B-D03D75A62F02}" type="pres">
      <dgm:prSet presAssocID="{CCC4A6B9-6F69-407B-98DF-81FB842FE33E}" presName="hierRoot3" presStyleCnt="0">
        <dgm:presLayoutVars>
          <dgm:hierBranch val="init"/>
        </dgm:presLayoutVars>
      </dgm:prSet>
      <dgm:spPr/>
    </dgm:pt>
    <dgm:pt modelId="{4678774E-65D7-4207-A219-28AF3471F9B7}" type="pres">
      <dgm:prSet presAssocID="{CCC4A6B9-6F69-407B-98DF-81FB842FE33E}" presName="rootComposite3" presStyleCnt="0"/>
      <dgm:spPr/>
    </dgm:pt>
    <dgm:pt modelId="{BCDC229F-41A8-4FC0-BDCE-438A7902AA5E}" type="pres">
      <dgm:prSet presAssocID="{CCC4A6B9-6F69-407B-98DF-81FB842FE33E}" presName="rootText3" presStyleLbl="asst1" presStyleIdx="2" presStyleCnt="6">
        <dgm:presLayoutVars>
          <dgm:chPref val="3"/>
        </dgm:presLayoutVars>
      </dgm:prSet>
      <dgm:spPr/>
    </dgm:pt>
    <dgm:pt modelId="{1C19A5B9-6FC9-4553-B1AE-076353C3FA02}" type="pres">
      <dgm:prSet presAssocID="{CCC4A6B9-6F69-407B-98DF-81FB842FE33E}" presName="rootConnector3" presStyleLbl="asst1" presStyleIdx="2" presStyleCnt="6"/>
      <dgm:spPr/>
    </dgm:pt>
    <dgm:pt modelId="{DE760717-4DC0-4403-BB29-1C7208C55D00}" type="pres">
      <dgm:prSet presAssocID="{CCC4A6B9-6F69-407B-98DF-81FB842FE33E}" presName="hierChild6" presStyleCnt="0"/>
      <dgm:spPr/>
    </dgm:pt>
    <dgm:pt modelId="{78894A11-B857-42BA-94A8-3B239C84335D}" type="pres">
      <dgm:prSet presAssocID="{CCC4A6B9-6F69-407B-98DF-81FB842FE33E}" presName="hierChild7" presStyleCnt="0"/>
      <dgm:spPr/>
    </dgm:pt>
    <dgm:pt modelId="{D1662279-1C9E-47AE-A916-D4650CB7BDD0}" type="pres">
      <dgm:prSet presAssocID="{22B368EC-F900-43EE-9715-EC435D44EF64}" presName="Name111" presStyleLbl="parChTrans1D2" presStyleIdx="2" presStyleCnt="4"/>
      <dgm:spPr/>
    </dgm:pt>
    <dgm:pt modelId="{335A3086-962E-424A-AF16-3F1482C4EC15}" type="pres">
      <dgm:prSet presAssocID="{2737D8F5-0CC8-410D-8326-85D74F14FCEC}" presName="hierRoot3" presStyleCnt="0">
        <dgm:presLayoutVars>
          <dgm:hierBranch val="init"/>
        </dgm:presLayoutVars>
      </dgm:prSet>
      <dgm:spPr/>
    </dgm:pt>
    <dgm:pt modelId="{562A6071-3A73-474C-AB0B-A8104E1B423F}" type="pres">
      <dgm:prSet presAssocID="{2737D8F5-0CC8-410D-8326-85D74F14FCEC}" presName="rootComposite3" presStyleCnt="0"/>
      <dgm:spPr/>
    </dgm:pt>
    <dgm:pt modelId="{4B0B3971-D661-456D-B136-90506DC0D70A}" type="pres">
      <dgm:prSet presAssocID="{2737D8F5-0CC8-410D-8326-85D74F14FCEC}" presName="rootText3" presStyleLbl="asst1" presStyleIdx="3" presStyleCnt="6" custLinFactX="90085" custLinFactY="-32357" custLinFactNeighborX="100000" custLinFactNeighborY="-100000">
        <dgm:presLayoutVars>
          <dgm:chPref val="3"/>
        </dgm:presLayoutVars>
      </dgm:prSet>
      <dgm:spPr/>
    </dgm:pt>
    <dgm:pt modelId="{D6B8DE60-75BB-4E3D-90E1-A63222C3E208}" type="pres">
      <dgm:prSet presAssocID="{2737D8F5-0CC8-410D-8326-85D74F14FCEC}" presName="rootConnector3" presStyleLbl="asst1" presStyleIdx="3" presStyleCnt="6"/>
      <dgm:spPr/>
    </dgm:pt>
    <dgm:pt modelId="{E427416C-5844-4FEB-8FF2-3BBACC84E994}" type="pres">
      <dgm:prSet presAssocID="{2737D8F5-0CC8-410D-8326-85D74F14FCEC}" presName="hierChild6" presStyleCnt="0"/>
      <dgm:spPr/>
    </dgm:pt>
    <dgm:pt modelId="{DBFB4158-7A53-418F-9885-793C5145258C}" type="pres">
      <dgm:prSet presAssocID="{2737D8F5-0CC8-410D-8326-85D74F14FCEC}" presName="hierChild7" presStyleCnt="0"/>
      <dgm:spPr/>
    </dgm:pt>
    <dgm:pt modelId="{25B1883A-B504-4516-BAF1-F2234F2FFAF3}" type="pres">
      <dgm:prSet presAssocID="{E3F71DB5-A0EB-463B-B337-D44EED71F060}" presName="Name111" presStyleLbl="parChTrans1D2" presStyleIdx="3" presStyleCnt="4"/>
      <dgm:spPr/>
    </dgm:pt>
    <dgm:pt modelId="{E08B078A-8069-4553-9C52-1C2B9F405FD3}" type="pres">
      <dgm:prSet presAssocID="{E97F1B37-DE9A-4CE7-A7AB-6F0E243D767C}" presName="hierRoot3" presStyleCnt="0">
        <dgm:presLayoutVars>
          <dgm:hierBranch val="init"/>
        </dgm:presLayoutVars>
      </dgm:prSet>
      <dgm:spPr/>
    </dgm:pt>
    <dgm:pt modelId="{04D80A9C-5590-4A4D-9AC0-C2F6CAA1342C}" type="pres">
      <dgm:prSet presAssocID="{E97F1B37-DE9A-4CE7-A7AB-6F0E243D767C}" presName="rootComposite3" presStyleCnt="0"/>
      <dgm:spPr/>
    </dgm:pt>
    <dgm:pt modelId="{4BF1DF18-66F7-4012-999E-49D7CF4BE24D}" type="pres">
      <dgm:prSet presAssocID="{E97F1B37-DE9A-4CE7-A7AB-6F0E243D767C}" presName="rootText3" presStyleLbl="asst1" presStyleIdx="4" presStyleCnt="6">
        <dgm:presLayoutVars>
          <dgm:chPref val="3"/>
        </dgm:presLayoutVars>
      </dgm:prSet>
      <dgm:spPr/>
    </dgm:pt>
    <dgm:pt modelId="{E1955F26-CF7F-41DD-899A-CFCBFF307B2B}" type="pres">
      <dgm:prSet presAssocID="{E97F1B37-DE9A-4CE7-A7AB-6F0E243D767C}" presName="rootConnector3" presStyleLbl="asst1" presStyleIdx="4" presStyleCnt="6"/>
      <dgm:spPr/>
    </dgm:pt>
    <dgm:pt modelId="{A248C50C-B5BE-4F39-9050-1FC1CC50C21A}" type="pres">
      <dgm:prSet presAssocID="{E97F1B37-DE9A-4CE7-A7AB-6F0E243D767C}" presName="hierChild6" presStyleCnt="0"/>
      <dgm:spPr/>
    </dgm:pt>
    <dgm:pt modelId="{C00A6E05-8458-4672-B96C-1BB3DB4E850D}" type="pres">
      <dgm:prSet presAssocID="{E97F1B37-DE9A-4CE7-A7AB-6F0E243D767C}" presName="hierChild7" presStyleCnt="0"/>
      <dgm:spPr/>
    </dgm:pt>
    <dgm:pt modelId="{7154721F-D984-4F99-AE43-64EA8CA6A871}" type="pres">
      <dgm:prSet presAssocID="{7AFC0143-5E31-4C5C-A122-54BE99C7CE4B}" presName="Name111" presStyleLbl="parChTrans1D3" presStyleIdx="1" presStyleCnt="2"/>
      <dgm:spPr/>
    </dgm:pt>
    <dgm:pt modelId="{3F9568E9-F53F-412C-A38C-4FB348BC3729}" type="pres">
      <dgm:prSet presAssocID="{8F24AD7F-3384-44D0-8C88-38ADC247C432}" presName="hierRoot3" presStyleCnt="0">
        <dgm:presLayoutVars>
          <dgm:hierBranch val="init"/>
        </dgm:presLayoutVars>
      </dgm:prSet>
      <dgm:spPr/>
    </dgm:pt>
    <dgm:pt modelId="{8645A2AD-41C3-465C-9410-F51B6A86AF28}" type="pres">
      <dgm:prSet presAssocID="{8F24AD7F-3384-44D0-8C88-38ADC247C432}" presName="rootComposite3" presStyleCnt="0"/>
      <dgm:spPr/>
    </dgm:pt>
    <dgm:pt modelId="{8AF89687-06C6-4069-B9FF-9BA4EA508D65}" type="pres">
      <dgm:prSet presAssocID="{8F24AD7F-3384-44D0-8C88-38ADC247C432}" presName="rootText3" presStyleLbl="asst1" presStyleIdx="5" presStyleCnt="6">
        <dgm:presLayoutVars>
          <dgm:chPref val="3"/>
        </dgm:presLayoutVars>
      </dgm:prSet>
      <dgm:spPr/>
    </dgm:pt>
    <dgm:pt modelId="{532916DC-7DCA-4368-8C72-4ACF6746783B}" type="pres">
      <dgm:prSet presAssocID="{8F24AD7F-3384-44D0-8C88-38ADC247C432}" presName="rootConnector3" presStyleLbl="asst1" presStyleIdx="5" presStyleCnt="6"/>
      <dgm:spPr/>
    </dgm:pt>
    <dgm:pt modelId="{DE77B31B-036E-4E23-B41E-7E03E2CF7ACE}" type="pres">
      <dgm:prSet presAssocID="{8F24AD7F-3384-44D0-8C88-38ADC247C432}" presName="hierChild6" presStyleCnt="0"/>
      <dgm:spPr/>
    </dgm:pt>
    <dgm:pt modelId="{C8299BF8-C169-4E88-AF8A-A6B4F3F1DB02}" type="pres">
      <dgm:prSet presAssocID="{8F24AD7F-3384-44D0-8C88-38ADC247C432}" presName="hierChild7" presStyleCnt="0"/>
      <dgm:spPr/>
    </dgm:pt>
  </dgm:ptLst>
  <dgm:cxnLst>
    <dgm:cxn modelId="{D54C8210-7975-4FE5-886A-B31E86696BE8}" srcId="{5897B157-7ABF-4059-B77A-E88D9ABB2F8D}" destId="{C4A948D1-B2A1-4E88-92C2-5196D4A84400}" srcOrd="0" destOrd="0" parTransId="{DA92EE2F-9895-4C21-9A50-292F530A6B08}" sibTransId="{F5D9C9ED-CA3F-4434-8BB8-4CE3A0D28D9C}"/>
    <dgm:cxn modelId="{153D3D15-AA48-4BBD-8DDD-3CE33F232BFB}" type="presOf" srcId="{2737D8F5-0CC8-410D-8326-85D74F14FCEC}" destId="{D6B8DE60-75BB-4E3D-90E1-A63222C3E208}" srcOrd="1" destOrd="0" presId="urn:microsoft.com/office/officeart/2005/8/layout/orgChart1"/>
    <dgm:cxn modelId="{5455B315-D73F-4E2F-84DA-4F6D2C3E4936}" type="presOf" srcId="{22B368EC-F900-43EE-9715-EC435D44EF64}" destId="{D1662279-1C9E-47AE-A916-D4650CB7BDD0}" srcOrd="0" destOrd="0" presId="urn:microsoft.com/office/officeart/2005/8/layout/orgChart1"/>
    <dgm:cxn modelId="{1CEF4C1D-7A8C-414A-9C83-C0260ACB43E5}" srcId="{5897B157-7ABF-4059-B77A-E88D9ABB2F8D}" destId="{CCC4A6B9-6F69-407B-98DF-81FB842FE33E}" srcOrd="1" destOrd="0" parTransId="{5EDAA8DC-BBDB-4D92-A9B6-9D4A8439ED8B}" sibTransId="{FE975F3E-7478-48E9-B2E1-228CD57CE4FB}"/>
    <dgm:cxn modelId="{3A96E020-6D64-416C-9D68-3171E9B8DFD3}" type="presOf" srcId="{CCC4A6B9-6F69-407B-98DF-81FB842FE33E}" destId="{BCDC229F-41A8-4FC0-BDCE-438A7902AA5E}" srcOrd="0" destOrd="0" presId="urn:microsoft.com/office/officeart/2005/8/layout/orgChart1"/>
    <dgm:cxn modelId="{6194ED28-E24B-4F5B-AB16-C6368A5DA055}" type="presOf" srcId="{23FA7489-0629-4FB7-ACCC-E8562ACBDF38}" destId="{F429D515-545F-46EE-8ADC-1D099FEB1EDC}" srcOrd="1" destOrd="0" presId="urn:microsoft.com/office/officeart/2005/8/layout/orgChart1"/>
    <dgm:cxn modelId="{A4BAFF2A-3DB5-4F62-BC1C-D503223BF10E}" type="presOf" srcId="{2737D8F5-0CC8-410D-8326-85D74F14FCEC}" destId="{4B0B3971-D661-456D-B136-90506DC0D70A}" srcOrd="0" destOrd="0" presId="urn:microsoft.com/office/officeart/2005/8/layout/orgChart1"/>
    <dgm:cxn modelId="{236DD82B-27CD-4229-8ABF-D1D995777DD1}" srcId="{5897B157-7ABF-4059-B77A-E88D9ABB2F8D}" destId="{2737D8F5-0CC8-410D-8326-85D74F14FCEC}" srcOrd="2" destOrd="0" parTransId="{22B368EC-F900-43EE-9715-EC435D44EF64}" sibTransId="{051D444D-8DFF-480F-B9C3-A8337B6A8A2B}"/>
    <dgm:cxn modelId="{93E8C42C-0EE2-4717-8A23-2C3F610EBB14}" type="presOf" srcId="{8F24AD7F-3384-44D0-8C88-38ADC247C432}" destId="{8AF89687-06C6-4069-B9FF-9BA4EA508D65}" srcOrd="0" destOrd="0" presId="urn:microsoft.com/office/officeart/2005/8/layout/orgChart1"/>
    <dgm:cxn modelId="{78D9AA38-F8D3-4D6C-AEFD-696510A67CFF}" type="presOf" srcId="{01A4F953-2781-4E7C-A927-0471EAEA3616}" destId="{44A95083-6B2A-431B-A78E-D7320A61C20F}" srcOrd="0" destOrd="0" presId="urn:microsoft.com/office/officeart/2005/8/layout/orgChart1"/>
    <dgm:cxn modelId="{6850CB3D-6961-4ED6-B9DB-66EDDECF99BD}" srcId="{5897B157-7ABF-4059-B77A-E88D9ABB2F8D}" destId="{E97F1B37-DE9A-4CE7-A7AB-6F0E243D767C}" srcOrd="3" destOrd="0" parTransId="{E3F71DB5-A0EB-463B-B337-D44EED71F060}" sibTransId="{C819E0FD-EEA5-4785-956D-0B1584B9763C}"/>
    <dgm:cxn modelId="{2FB19C47-FD03-4F41-8B23-701591C875C8}" srcId="{C4A948D1-B2A1-4E88-92C2-5196D4A84400}" destId="{23FA7489-0629-4FB7-ACCC-E8562ACBDF38}" srcOrd="0" destOrd="0" parTransId="{088B47D0-4EA4-44DE-A497-FD7799D814CE}" sibTransId="{BBF62FF8-AECA-4960-ABFA-5D39A3910478}"/>
    <dgm:cxn modelId="{A8128E6B-07E7-4DBE-BF7B-4E06C108A365}" type="presOf" srcId="{E3F71DB5-A0EB-463B-B337-D44EED71F060}" destId="{25B1883A-B504-4516-BAF1-F2234F2FFAF3}" srcOrd="0" destOrd="0" presId="urn:microsoft.com/office/officeart/2005/8/layout/orgChart1"/>
    <dgm:cxn modelId="{04FB054D-B87A-4F6C-A22B-E6C2E85C7F3E}" type="presOf" srcId="{8F24AD7F-3384-44D0-8C88-38ADC247C432}" destId="{532916DC-7DCA-4368-8C72-4ACF6746783B}" srcOrd="1" destOrd="0" presId="urn:microsoft.com/office/officeart/2005/8/layout/orgChart1"/>
    <dgm:cxn modelId="{CAA2FF6E-959D-416B-8D96-E8A0DDA7734B}" type="presOf" srcId="{088B47D0-4EA4-44DE-A497-FD7799D814CE}" destId="{E75F6C27-45AE-4E87-9BD9-7BBB6888A110}" srcOrd="0" destOrd="0" presId="urn:microsoft.com/office/officeart/2005/8/layout/orgChart1"/>
    <dgm:cxn modelId="{B53DBC55-7CD7-48EA-AA3C-CFCE08BB641A}" type="presOf" srcId="{7AFC0143-5E31-4C5C-A122-54BE99C7CE4B}" destId="{7154721F-D984-4F99-AE43-64EA8CA6A871}" srcOrd="0" destOrd="0" presId="urn:microsoft.com/office/officeart/2005/8/layout/orgChart1"/>
    <dgm:cxn modelId="{145C6376-7021-41D0-AAED-0B57BECDAD1F}" type="presOf" srcId="{C4A948D1-B2A1-4E88-92C2-5196D4A84400}" destId="{D29EAD6C-DD62-4D1D-A0CE-396258897560}" srcOrd="1" destOrd="0" presId="urn:microsoft.com/office/officeart/2005/8/layout/orgChart1"/>
    <dgm:cxn modelId="{DA4E7978-0F8D-47D4-BFFB-F6FF277EA318}" srcId="{E97F1B37-DE9A-4CE7-A7AB-6F0E243D767C}" destId="{8F24AD7F-3384-44D0-8C88-38ADC247C432}" srcOrd="0" destOrd="0" parTransId="{7AFC0143-5E31-4C5C-A122-54BE99C7CE4B}" sibTransId="{843ED3F1-CC3D-477F-92B1-C25F7A1B18ED}"/>
    <dgm:cxn modelId="{78C51081-18A1-4599-ACA5-7ECF09590FF8}" type="presOf" srcId="{5897B157-7ABF-4059-B77A-E88D9ABB2F8D}" destId="{4D09205E-D3C8-49CA-9681-5765D38E7074}" srcOrd="0" destOrd="0" presId="urn:microsoft.com/office/officeart/2005/8/layout/orgChart1"/>
    <dgm:cxn modelId="{C74A6B96-0D39-47D1-A98D-D816504B2C89}" type="presOf" srcId="{E97F1B37-DE9A-4CE7-A7AB-6F0E243D767C}" destId="{E1955F26-CF7F-41DD-899A-CFCBFF307B2B}" srcOrd="1" destOrd="0" presId="urn:microsoft.com/office/officeart/2005/8/layout/orgChart1"/>
    <dgm:cxn modelId="{344B07B2-B366-4797-A59F-B5628B820C82}" type="presOf" srcId="{E97F1B37-DE9A-4CE7-A7AB-6F0E243D767C}" destId="{4BF1DF18-66F7-4012-999E-49D7CF4BE24D}" srcOrd="0" destOrd="0" presId="urn:microsoft.com/office/officeart/2005/8/layout/orgChart1"/>
    <dgm:cxn modelId="{E8386EB7-9E94-442B-B8A6-7D5EC76B0394}" type="presOf" srcId="{CCC4A6B9-6F69-407B-98DF-81FB842FE33E}" destId="{1C19A5B9-6FC9-4553-B1AE-076353C3FA02}" srcOrd="1" destOrd="0" presId="urn:microsoft.com/office/officeart/2005/8/layout/orgChart1"/>
    <dgm:cxn modelId="{C1721FCE-FFA9-43EF-91F8-075E0A78C23A}" type="presOf" srcId="{DA92EE2F-9895-4C21-9A50-292F530A6B08}" destId="{85A5ABB8-6185-4978-9E16-1BC14F1293C0}" srcOrd="0" destOrd="0" presId="urn:microsoft.com/office/officeart/2005/8/layout/orgChart1"/>
    <dgm:cxn modelId="{529415D1-144D-401F-9CB7-43F57E8B2290}" type="presOf" srcId="{5EDAA8DC-BBDB-4D92-A9B6-9D4A8439ED8B}" destId="{3C852510-E468-4B79-9C16-4949ABB82293}" srcOrd="0" destOrd="0" presId="urn:microsoft.com/office/officeart/2005/8/layout/orgChart1"/>
    <dgm:cxn modelId="{2AAACBD3-714A-40A4-A7BB-83BC7EC2C34C}" srcId="{01A4F953-2781-4E7C-A927-0471EAEA3616}" destId="{5897B157-7ABF-4059-B77A-E88D9ABB2F8D}" srcOrd="0" destOrd="0" parTransId="{673AA8F5-7786-438A-97CA-0607501F7B7B}" sibTransId="{8F695268-A781-4E40-88A2-B724589AB2C8}"/>
    <dgm:cxn modelId="{EA581BE3-D3C9-4B66-A06C-66E4BF2D9A88}" type="presOf" srcId="{23FA7489-0629-4FB7-ACCC-E8562ACBDF38}" destId="{6B2331C5-8637-4ADD-9214-3FF2616188F3}" srcOrd="0" destOrd="0" presId="urn:microsoft.com/office/officeart/2005/8/layout/orgChart1"/>
    <dgm:cxn modelId="{90937CE6-ED95-4CFE-9DCB-1635DBBA12FC}" type="presOf" srcId="{C4A948D1-B2A1-4E88-92C2-5196D4A84400}" destId="{E4A7C70E-EF25-447C-9C4E-04634E272EA5}" srcOrd="0" destOrd="0" presId="urn:microsoft.com/office/officeart/2005/8/layout/orgChart1"/>
    <dgm:cxn modelId="{6ABD60F5-24A2-4FEE-855E-358167B86015}" type="presOf" srcId="{5897B157-7ABF-4059-B77A-E88D9ABB2F8D}" destId="{B127E2B4-2CF7-41B2-AAD1-0D5CC0B13E63}" srcOrd="1" destOrd="0" presId="urn:microsoft.com/office/officeart/2005/8/layout/orgChart1"/>
    <dgm:cxn modelId="{20B9E208-744B-46E8-B67A-17FDBD3E2225}" type="presParOf" srcId="{44A95083-6B2A-431B-A78E-D7320A61C20F}" destId="{1D04E381-1198-4F7F-99FF-97430534C892}" srcOrd="0" destOrd="0" presId="urn:microsoft.com/office/officeart/2005/8/layout/orgChart1"/>
    <dgm:cxn modelId="{A9302BC0-5F9E-43B2-B070-BB6FC65F2E11}" type="presParOf" srcId="{1D04E381-1198-4F7F-99FF-97430534C892}" destId="{C695DFF2-982D-4138-83FA-726063FED011}" srcOrd="0" destOrd="0" presId="urn:microsoft.com/office/officeart/2005/8/layout/orgChart1"/>
    <dgm:cxn modelId="{A28DCE39-BB31-4FE6-AEE7-1DF57C7AEFA5}" type="presParOf" srcId="{C695DFF2-982D-4138-83FA-726063FED011}" destId="{4D09205E-D3C8-49CA-9681-5765D38E7074}" srcOrd="0" destOrd="0" presId="urn:microsoft.com/office/officeart/2005/8/layout/orgChart1"/>
    <dgm:cxn modelId="{FBD28434-58A6-4B36-8D24-C104212BDDC2}" type="presParOf" srcId="{C695DFF2-982D-4138-83FA-726063FED011}" destId="{B127E2B4-2CF7-41B2-AAD1-0D5CC0B13E63}" srcOrd="1" destOrd="0" presId="urn:microsoft.com/office/officeart/2005/8/layout/orgChart1"/>
    <dgm:cxn modelId="{714907AC-640B-4FA6-94EB-A45509020AFB}" type="presParOf" srcId="{1D04E381-1198-4F7F-99FF-97430534C892}" destId="{059355B0-736C-427D-B441-236054181717}" srcOrd="1" destOrd="0" presId="urn:microsoft.com/office/officeart/2005/8/layout/orgChart1"/>
    <dgm:cxn modelId="{CC9AD904-93FE-487A-A684-49685B2A4AD4}" type="presParOf" srcId="{1D04E381-1198-4F7F-99FF-97430534C892}" destId="{E3B29D62-CEEA-4035-9BD1-0A9BBAB3EB9C}" srcOrd="2" destOrd="0" presId="urn:microsoft.com/office/officeart/2005/8/layout/orgChart1"/>
    <dgm:cxn modelId="{0A1E13EA-CC81-487D-B1B7-118C8C8F8CDF}" type="presParOf" srcId="{E3B29D62-CEEA-4035-9BD1-0A9BBAB3EB9C}" destId="{85A5ABB8-6185-4978-9E16-1BC14F1293C0}" srcOrd="0" destOrd="0" presId="urn:microsoft.com/office/officeart/2005/8/layout/orgChart1"/>
    <dgm:cxn modelId="{24ADC196-CF3A-49AB-9A63-71030CFC23CA}" type="presParOf" srcId="{E3B29D62-CEEA-4035-9BD1-0A9BBAB3EB9C}" destId="{17ACB522-6BF2-4B95-BD8C-7F19686A74DC}" srcOrd="1" destOrd="0" presId="urn:microsoft.com/office/officeart/2005/8/layout/orgChart1"/>
    <dgm:cxn modelId="{1ADE1009-2642-476F-A0E8-433BE496A5E0}" type="presParOf" srcId="{17ACB522-6BF2-4B95-BD8C-7F19686A74DC}" destId="{FA997517-18B0-4936-90F8-191E8E3BC2CE}" srcOrd="0" destOrd="0" presId="urn:microsoft.com/office/officeart/2005/8/layout/orgChart1"/>
    <dgm:cxn modelId="{36C3A1D8-BA86-4A64-92EB-FF960041C20E}" type="presParOf" srcId="{FA997517-18B0-4936-90F8-191E8E3BC2CE}" destId="{E4A7C70E-EF25-447C-9C4E-04634E272EA5}" srcOrd="0" destOrd="0" presId="urn:microsoft.com/office/officeart/2005/8/layout/orgChart1"/>
    <dgm:cxn modelId="{ABD8D907-73D7-4F57-8B10-D0DC27D7C082}" type="presParOf" srcId="{FA997517-18B0-4936-90F8-191E8E3BC2CE}" destId="{D29EAD6C-DD62-4D1D-A0CE-396258897560}" srcOrd="1" destOrd="0" presId="urn:microsoft.com/office/officeart/2005/8/layout/orgChart1"/>
    <dgm:cxn modelId="{99B9E898-44C3-48F9-84E6-1DD539FF2F20}" type="presParOf" srcId="{17ACB522-6BF2-4B95-BD8C-7F19686A74DC}" destId="{1B566F93-B5FB-43E6-B0D9-418067630AE5}" srcOrd="1" destOrd="0" presId="urn:microsoft.com/office/officeart/2005/8/layout/orgChart1"/>
    <dgm:cxn modelId="{1FBCE94C-3733-4A62-BB21-9C936ADF5113}" type="presParOf" srcId="{17ACB522-6BF2-4B95-BD8C-7F19686A74DC}" destId="{4D32F76E-C37A-4D51-ABDA-0866FA8E5B36}" srcOrd="2" destOrd="0" presId="urn:microsoft.com/office/officeart/2005/8/layout/orgChart1"/>
    <dgm:cxn modelId="{997C01CE-9B1D-4C04-B9AF-ABD334E58A9E}" type="presParOf" srcId="{4D32F76E-C37A-4D51-ABDA-0866FA8E5B36}" destId="{E75F6C27-45AE-4E87-9BD9-7BBB6888A110}" srcOrd="0" destOrd="0" presId="urn:microsoft.com/office/officeart/2005/8/layout/orgChart1"/>
    <dgm:cxn modelId="{0A8EFF39-FF88-4028-A410-C2984E351435}" type="presParOf" srcId="{4D32F76E-C37A-4D51-ABDA-0866FA8E5B36}" destId="{92669EAC-B21D-4494-9D84-241F92768FB6}" srcOrd="1" destOrd="0" presId="urn:microsoft.com/office/officeart/2005/8/layout/orgChart1"/>
    <dgm:cxn modelId="{3A98FAD8-EA8C-4690-906A-E582F87911BE}" type="presParOf" srcId="{92669EAC-B21D-4494-9D84-241F92768FB6}" destId="{90A3D060-07F0-44B3-8CCE-8B733375C3A2}" srcOrd="0" destOrd="0" presId="urn:microsoft.com/office/officeart/2005/8/layout/orgChart1"/>
    <dgm:cxn modelId="{1E28B26D-44D4-4C90-B1DF-9A1BE73C95B7}" type="presParOf" srcId="{90A3D060-07F0-44B3-8CCE-8B733375C3A2}" destId="{6B2331C5-8637-4ADD-9214-3FF2616188F3}" srcOrd="0" destOrd="0" presId="urn:microsoft.com/office/officeart/2005/8/layout/orgChart1"/>
    <dgm:cxn modelId="{5318E240-525D-4D8B-8A7B-088AF80F19A2}" type="presParOf" srcId="{90A3D060-07F0-44B3-8CCE-8B733375C3A2}" destId="{F429D515-545F-46EE-8ADC-1D099FEB1EDC}" srcOrd="1" destOrd="0" presId="urn:microsoft.com/office/officeart/2005/8/layout/orgChart1"/>
    <dgm:cxn modelId="{1C9AB83F-9055-4A6D-91FF-E5DA3AA5F99B}" type="presParOf" srcId="{92669EAC-B21D-4494-9D84-241F92768FB6}" destId="{2D610C11-11B2-4A0D-BFCD-94CE94B2A82D}" srcOrd="1" destOrd="0" presId="urn:microsoft.com/office/officeart/2005/8/layout/orgChart1"/>
    <dgm:cxn modelId="{2A9C53FA-C88D-4E7B-B6F9-CBED2ABAA86C}" type="presParOf" srcId="{92669EAC-B21D-4494-9D84-241F92768FB6}" destId="{054A7DB8-709B-4439-883C-D26FC5B475F8}" srcOrd="2" destOrd="0" presId="urn:microsoft.com/office/officeart/2005/8/layout/orgChart1"/>
    <dgm:cxn modelId="{D643AB0D-DB62-4CC6-B0ED-AA35DB4E3E58}" type="presParOf" srcId="{E3B29D62-CEEA-4035-9BD1-0A9BBAB3EB9C}" destId="{3C852510-E468-4B79-9C16-4949ABB82293}" srcOrd="2" destOrd="0" presId="urn:microsoft.com/office/officeart/2005/8/layout/orgChart1"/>
    <dgm:cxn modelId="{46243C99-4C3B-4300-A2F2-88853C2F94CA}" type="presParOf" srcId="{E3B29D62-CEEA-4035-9BD1-0A9BBAB3EB9C}" destId="{BE98E23E-CEA6-40D4-805B-D03D75A62F02}" srcOrd="3" destOrd="0" presId="urn:microsoft.com/office/officeart/2005/8/layout/orgChart1"/>
    <dgm:cxn modelId="{3A711BE6-AA88-4171-95F9-EB6C60AB7C15}" type="presParOf" srcId="{BE98E23E-CEA6-40D4-805B-D03D75A62F02}" destId="{4678774E-65D7-4207-A219-28AF3471F9B7}" srcOrd="0" destOrd="0" presId="urn:microsoft.com/office/officeart/2005/8/layout/orgChart1"/>
    <dgm:cxn modelId="{9250CBF2-2614-4C04-8EB7-DBC63D498661}" type="presParOf" srcId="{4678774E-65D7-4207-A219-28AF3471F9B7}" destId="{BCDC229F-41A8-4FC0-BDCE-438A7902AA5E}" srcOrd="0" destOrd="0" presId="urn:microsoft.com/office/officeart/2005/8/layout/orgChart1"/>
    <dgm:cxn modelId="{DC52AD90-9C6D-4C2B-9338-5832EE395CA7}" type="presParOf" srcId="{4678774E-65D7-4207-A219-28AF3471F9B7}" destId="{1C19A5B9-6FC9-4553-B1AE-076353C3FA02}" srcOrd="1" destOrd="0" presId="urn:microsoft.com/office/officeart/2005/8/layout/orgChart1"/>
    <dgm:cxn modelId="{ABCE0730-BC16-44B3-B8C6-846B339B95A7}" type="presParOf" srcId="{BE98E23E-CEA6-40D4-805B-D03D75A62F02}" destId="{DE760717-4DC0-4403-BB29-1C7208C55D00}" srcOrd="1" destOrd="0" presId="urn:microsoft.com/office/officeart/2005/8/layout/orgChart1"/>
    <dgm:cxn modelId="{406A5998-5409-4FD0-8C25-9DCE0FD2AD69}" type="presParOf" srcId="{BE98E23E-CEA6-40D4-805B-D03D75A62F02}" destId="{78894A11-B857-42BA-94A8-3B239C84335D}" srcOrd="2" destOrd="0" presId="urn:microsoft.com/office/officeart/2005/8/layout/orgChart1"/>
    <dgm:cxn modelId="{DED11BC8-9AAC-48B8-94BD-D2729A31B5E7}" type="presParOf" srcId="{E3B29D62-CEEA-4035-9BD1-0A9BBAB3EB9C}" destId="{D1662279-1C9E-47AE-A916-D4650CB7BDD0}" srcOrd="4" destOrd="0" presId="urn:microsoft.com/office/officeart/2005/8/layout/orgChart1"/>
    <dgm:cxn modelId="{DE2811FB-B8C9-4B37-BEFC-463D3487EA49}" type="presParOf" srcId="{E3B29D62-CEEA-4035-9BD1-0A9BBAB3EB9C}" destId="{335A3086-962E-424A-AF16-3F1482C4EC15}" srcOrd="5" destOrd="0" presId="urn:microsoft.com/office/officeart/2005/8/layout/orgChart1"/>
    <dgm:cxn modelId="{6791DAE6-EEEC-4A51-8ACF-CB158537D61F}" type="presParOf" srcId="{335A3086-962E-424A-AF16-3F1482C4EC15}" destId="{562A6071-3A73-474C-AB0B-A8104E1B423F}" srcOrd="0" destOrd="0" presId="urn:microsoft.com/office/officeart/2005/8/layout/orgChart1"/>
    <dgm:cxn modelId="{2805FF33-AAD3-49EF-960E-57B8D82C55C1}" type="presParOf" srcId="{562A6071-3A73-474C-AB0B-A8104E1B423F}" destId="{4B0B3971-D661-456D-B136-90506DC0D70A}" srcOrd="0" destOrd="0" presId="urn:microsoft.com/office/officeart/2005/8/layout/orgChart1"/>
    <dgm:cxn modelId="{12104855-B83D-4E27-838A-57A00BFEAC9F}" type="presParOf" srcId="{562A6071-3A73-474C-AB0B-A8104E1B423F}" destId="{D6B8DE60-75BB-4E3D-90E1-A63222C3E208}" srcOrd="1" destOrd="0" presId="urn:microsoft.com/office/officeart/2005/8/layout/orgChart1"/>
    <dgm:cxn modelId="{BCACA5EE-23F7-417D-BD86-B8F9F4E124FD}" type="presParOf" srcId="{335A3086-962E-424A-AF16-3F1482C4EC15}" destId="{E427416C-5844-4FEB-8FF2-3BBACC84E994}" srcOrd="1" destOrd="0" presId="urn:microsoft.com/office/officeart/2005/8/layout/orgChart1"/>
    <dgm:cxn modelId="{206C06A8-30CF-4709-B5AA-767A30B180D9}" type="presParOf" srcId="{335A3086-962E-424A-AF16-3F1482C4EC15}" destId="{DBFB4158-7A53-418F-9885-793C5145258C}" srcOrd="2" destOrd="0" presId="urn:microsoft.com/office/officeart/2005/8/layout/orgChart1"/>
    <dgm:cxn modelId="{EA7D211E-F31B-40CF-8A2D-AD80986BA99A}" type="presParOf" srcId="{E3B29D62-CEEA-4035-9BD1-0A9BBAB3EB9C}" destId="{25B1883A-B504-4516-BAF1-F2234F2FFAF3}" srcOrd="6" destOrd="0" presId="urn:microsoft.com/office/officeart/2005/8/layout/orgChart1"/>
    <dgm:cxn modelId="{4059DAE1-EE53-4EC6-B8F7-63E177A9B8C3}" type="presParOf" srcId="{E3B29D62-CEEA-4035-9BD1-0A9BBAB3EB9C}" destId="{E08B078A-8069-4553-9C52-1C2B9F405FD3}" srcOrd="7" destOrd="0" presId="urn:microsoft.com/office/officeart/2005/8/layout/orgChart1"/>
    <dgm:cxn modelId="{B6385BF0-8A38-4963-AAD2-DF88CCC93BBF}" type="presParOf" srcId="{E08B078A-8069-4553-9C52-1C2B9F405FD3}" destId="{04D80A9C-5590-4A4D-9AC0-C2F6CAA1342C}" srcOrd="0" destOrd="0" presId="urn:microsoft.com/office/officeart/2005/8/layout/orgChart1"/>
    <dgm:cxn modelId="{3AA3F3F8-3005-449A-8482-AD8340007D86}" type="presParOf" srcId="{04D80A9C-5590-4A4D-9AC0-C2F6CAA1342C}" destId="{4BF1DF18-66F7-4012-999E-49D7CF4BE24D}" srcOrd="0" destOrd="0" presId="urn:microsoft.com/office/officeart/2005/8/layout/orgChart1"/>
    <dgm:cxn modelId="{DA794605-AD53-47DD-9BA0-4C74D1A27710}" type="presParOf" srcId="{04D80A9C-5590-4A4D-9AC0-C2F6CAA1342C}" destId="{E1955F26-CF7F-41DD-899A-CFCBFF307B2B}" srcOrd="1" destOrd="0" presId="urn:microsoft.com/office/officeart/2005/8/layout/orgChart1"/>
    <dgm:cxn modelId="{DA258DF3-3EE6-432A-9E88-CDA6A2C9632B}" type="presParOf" srcId="{E08B078A-8069-4553-9C52-1C2B9F405FD3}" destId="{A248C50C-B5BE-4F39-9050-1FC1CC50C21A}" srcOrd="1" destOrd="0" presId="urn:microsoft.com/office/officeart/2005/8/layout/orgChart1"/>
    <dgm:cxn modelId="{B3E12A07-363E-4913-9E29-F5A26F75AF1F}" type="presParOf" srcId="{E08B078A-8069-4553-9C52-1C2B9F405FD3}" destId="{C00A6E05-8458-4672-B96C-1BB3DB4E850D}" srcOrd="2" destOrd="0" presId="urn:microsoft.com/office/officeart/2005/8/layout/orgChart1"/>
    <dgm:cxn modelId="{2B3AB402-7558-4D7E-B177-3CF9DAA67750}" type="presParOf" srcId="{C00A6E05-8458-4672-B96C-1BB3DB4E850D}" destId="{7154721F-D984-4F99-AE43-64EA8CA6A871}" srcOrd="0" destOrd="0" presId="urn:microsoft.com/office/officeart/2005/8/layout/orgChart1"/>
    <dgm:cxn modelId="{D9E81CE2-4395-476D-B980-207AAFBCFC99}" type="presParOf" srcId="{C00A6E05-8458-4672-B96C-1BB3DB4E850D}" destId="{3F9568E9-F53F-412C-A38C-4FB348BC3729}" srcOrd="1" destOrd="0" presId="urn:microsoft.com/office/officeart/2005/8/layout/orgChart1"/>
    <dgm:cxn modelId="{3E653E91-3CC9-47BA-8690-72AEC4AC0774}" type="presParOf" srcId="{3F9568E9-F53F-412C-A38C-4FB348BC3729}" destId="{8645A2AD-41C3-465C-9410-F51B6A86AF28}" srcOrd="0" destOrd="0" presId="urn:microsoft.com/office/officeart/2005/8/layout/orgChart1"/>
    <dgm:cxn modelId="{5332EF6C-5269-4A0E-9D48-6A02A913BDEE}" type="presParOf" srcId="{8645A2AD-41C3-465C-9410-F51B6A86AF28}" destId="{8AF89687-06C6-4069-B9FF-9BA4EA508D65}" srcOrd="0" destOrd="0" presId="urn:microsoft.com/office/officeart/2005/8/layout/orgChart1"/>
    <dgm:cxn modelId="{0D1171FD-F645-4BB2-A563-4BA6984DB690}" type="presParOf" srcId="{8645A2AD-41C3-465C-9410-F51B6A86AF28}" destId="{532916DC-7DCA-4368-8C72-4ACF6746783B}" srcOrd="1" destOrd="0" presId="urn:microsoft.com/office/officeart/2005/8/layout/orgChart1"/>
    <dgm:cxn modelId="{CD943187-14EA-460D-BF37-2BB7C27BCC87}" type="presParOf" srcId="{3F9568E9-F53F-412C-A38C-4FB348BC3729}" destId="{DE77B31B-036E-4E23-B41E-7E03E2CF7ACE}" srcOrd="1" destOrd="0" presId="urn:microsoft.com/office/officeart/2005/8/layout/orgChart1"/>
    <dgm:cxn modelId="{B5384797-EF50-48CF-AD50-245F928BD05B}" type="presParOf" srcId="{3F9568E9-F53F-412C-A38C-4FB348BC3729}" destId="{C8299BF8-C169-4E88-AF8A-A6B4F3F1DB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613FB-087C-4C39-B641-B3A0B2C82942}"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GB"/>
        </a:p>
      </dgm:t>
    </dgm:pt>
    <dgm:pt modelId="{A6D859D5-356E-4F57-8097-687CD6031E6F}">
      <dgm:prSet phldrT="[Text]"/>
      <dgm:spPr/>
      <dgm:t>
        <a:bodyPr/>
        <a:lstStyle/>
        <a:p>
          <a:r>
            <a:rPr lang="en-GB" b="1"/>
            <a:t>1. Self-assessment</a:t>
          </a:r>
        </a:p>
      </dgm:t>
    </dgm:pt>
    <dgm:pt modelId="{F1E471CB-F099-48CD-98F9-A85FDFB05086}" type="parTrans" cxnId="{9F1A60D6-ADC9-4C23-8D27-76C5D6332F07}">
      <dgm:prSet/>
      <dgm:spPr/>
      <dgm:t>
        <a:bodyPr/>
        <a:lstStyle/>
        <a:p>
          <a:pPr algn="ctr"/>
          <a:endParaRPr lang="en-GB"/>
        </a:p>
      </dgm:t>
    </dgm:pt>
    <dgm:pt modelId="{374716C0-23C6-4647-AC30-66DF28FE0102}" type="sibTrans" cxnId="{9F1A60D6-ADC9-4C23-8D27-76C5D6332F07}">
      <dgm:prSet/>
      <dgm:spPr>
        <a:solidFill>
          <a:schemeClr val="tx1"/>
        </a:solidFill>
      </dgm:spPr>
      <dgm:t>
        <a:bodyPr/>
        <a:lstStyle/>
        <a:p>
          <a:endParaRPr lang="en-GB"/>
        </a:p>
      </dgm:t>
    </dgm:pt>
    <dgm:pt modelId="{76B28784-3C83-4FB9-A347-6B463407E62E}">
      <dgm:prSet phldrT="[Text]"/>
      <dgm:spPr/>
      <dgm:t>
        <a:bodyPr/>
        <a:lstStyle/>
        <a:p>
          <a:r>
            <a:rPr lang="en-GB" b="1"/>
            <a:t>2. Professional development plan</a:t>
          </a:r>
        </a:p>
      </dgm:t>
    </dgm:pt>
    <dgm:pt modelId="{BDF425FB-5AB6-44E7-BF98-35A6265E77B5}" type="parTrans" cxnId="{945B95B6-E575-40F1-BF82-2ADC3D19C200}">
      <dgm:prSet/>
      <dgm:spPr/>
      <dgm:t>
        <a:bodyPr/>
        <a:lstStyle/>
        <a:p>
          <a:pPr algn="ctr"/>
          <a:endParaRPr lang="en-GB"/>
        </a:p>
      </dgm:t>
    </dgm:pt>
    <dgm:pt modelId="{36250963-27C7-4239-A005-637391932068}" type="sibTrans" cxnId="{945B95B6-E575-40F1-BF82-2ADC3D19C200}">
      <dgm:prSet/>
      <dgm:spPr>
        <a:solidFill>
          <a:schemeClr val="bg1">
            <a:lumMod val="75000"/>
          </a:schemeClr>
        </a:solidFill>
      </dgm:spPr>
      <dgm:t>
        <a:bodyPr/>
        <a:lstStyle/>
        <a:p>
          <a:endParaRPr lang="en-GB"/>
        </a:p>
      </dgm:t>
    </dgm:pt>
    <dgm:pt modelId="{B5E7D7D0-9EE9-4860-88ED-C9AF2B19A49F}">
      <dgm:prSet phldrT="[Text]"/>
      <dgm:spPr/>
      <dgm:t>
        <a:bodyPr/>
        <a:lstStyle/>
        <a:p>
          <a:r>
            <a:rPr lang="en-GB" b="1"/>
            <a:t>3. CPD record</a:t>
          </a:r>
        </a:p>
      </dgm:t>
    </dgm:pt>
    <dgm:pt modelId="{9A4A3D09-CD37-41F3-8F38-873B0AB52489}" type="parTrans" cxnId="{47DF50F6-3B5A-44C8-A61E-3F4481BF4A26}">
      <dgm:prSet/>
      <dgm:spPr/>
      <dgm:t>
        <a:bodyPr/>
        <a:lstStyle/>
        <a:p>
          <a:pPr algn="ctr"/>
          <a:endParaRPr lang="en-GB"/>
        </a:p>
      </dgm:t>
    </dgm:pt>
    <dgm:pt modelId="{87C959D6-5673-472F-BABA-73B110FF8660}" type="sibTrans" cxnId="{47DF50F6-3B5A-44C8-A61E-3F4481BF4A26}">
      <dgm:prSet/>
      <dgm:spPr>
        <a:solidFill>
          <a:srgbClr val="0071F8"/>
        </a:solidFill>
      </dgm:spPr>
      <dgm:t>
        <a:bodyPr/>
        <a:lstStyle/>
        <a:p>
          <a:endParaRPr lang="en-GB"/>
        </a:p>
      </dgm:t>
    </dgm:pt>
    <dgm:pt modelId="{5456AE70-A3F1-4030-922D-B08F0967D093}">
      <dgm:prSet phldrT="[Text]"/>
      <dgm:spPr/>
      <dgm:t>
        <a:bodyPr/>
        <a:lstStyle/>
        <a:p>
          <a:r>
            <a:rPr lang="en-GB" b="1"/>
            <a:t>4. Critical reflection</a:t>
          </a:r>
        </a:p>
      </dgm:t>
    </dgm:pt>
    <dgm:pt modelId="{17116CA6-8ED9-4CEF-A0FE-B2A34650EC56}" type="parTrans" cxnId="{8BCAD6FE-D76F-4312-9B86-F281D00198CE}">
      <dgm:prSet/>
      <dgm:spPr/>
      <dgm:t>
        <a:bodyPr/>
        <a:lstStyle/>
        <a:p>
          <a:pPr algn="ctr"/>
          <a:endParaRPr lang="en-GB"/>
        </a:p>
      </dgm:t>
    </dgm:pt>
    <dgm:pt modelId="{E2F5766B-8957-433D-84EF-01C508D36921}" type="sibTrans" cxnId="{8BCAD6FE-D76F-4312-9B86-F281D00198CE}">
      <dgm:prSet/>
      <dgm:spPr>
        <a:solidFill>
          <a:schemeClr val="tx1"/>
        </a:solidFill>
      </dgm:spPr>
      <dgm:t>
        <a:bodyPr/>
        <a:lstStyle/>
        <a:p>
          <a:endParaRPr lang="en-GB"/>
        </a:p>
      </dgm:t>
    </dgm:pt>
    <dgm:pt modelId="{601ABD56-B21F-4845-81C8-70D7CE8E3E6E}">
      <dgm:prSet phldrT="[Text]"/>
      <dgm:spPr/>
      <dgm:t>
        <a:bodyPr/>
        <a:lstStyle/>
        <a:p>
          <a:r>
            <a:rPr lang="en-GB" b="1"/>
            <a:t>5. Final action plan</a:t>
          </a:r>
        </a:p>
      </dgm:t>
    </dgm:pt>
    <dgm:pt modelId="{0681BD00-D9A0-4134-B46C-FF733A5D32D6}" type="parTrans" cxnId="{FB1B9FEA-3D81-40FE-8EFF-BA5F287EA582}">
      <dgm:prSet/>
      <dgm:spPr/>
      <dgm:t>
        <a:bodyPr/>
        <a:lstStyle/>
        <a:p>
          <a:pPr algn="ctr"/>
          <a:endParaRPr lang="en-GB"/>
        </a:p>
      </dgm:t>
    </dgm:pt>
    <dgm:pt modelId="{0761D9FB-05A7-493A-967D-27AF68B2978F}" type="sibTrans" cxnId="{FB1B9FEA-3D81-40FE-8EFF-BA5F287EA582}">
      <dgm:prSet/>
      <dgm:spPr>
        <a:solidFill>
          <a:srgbClr val="0071F8"/>
        </a:solidFill>
      </dgm:spPr>
      <dgm:t>
        <a:bodyPr/>
        <a:lstStyle/>
        <a:p>
          <a:endParaRPr lang="en-GB"/>
        </a:p>
      </dgm:t>
    </dgm:pt>
    <dgm:pt modelId="{3D7CDE26-DC0D-4FA3-AE2D-BAE33369A677}" type="pres">
      <dgm:prSet presAssocID="{301613FB-087C-4C39-B641-B3A0B2C82942}" presName="cycle" presStyleCnt="0">
        <dgm:presLayoutVars>
          <dgm:dir/>
          <dgm:resizeHandles val="exact"/>
        </dgm:presLayoutVars>
      </dgm:prSet>
      <dgm:spPr/>
    </dgm:pt>
    <dgm:pt modelId="{8435B56E-D7E9-4F13-922F-33CEF79D44C3}" type="pres">
      <dgm:prSet presAssocID="{A6D859D5-356E-4F57-8097-687CD6031E6F}" presName="dummy" presStyleCnt="0"/>
      <dgm:spPr/>
    </dgm:pt>
    <dgm:pt modelId="{92235D2E-970D-4EB7-B899-3C68BEFF6AC8}" type="pres">
      <dgm:prSet presAssocID="{A6D859D5-356E-4F57-8097-687CD6031E6F}" presName="node" presStyleLbl="revTx" presStyleIdx="0" presStyleCnt="5">
        <dgm:presLayoutVars>
          <dgm:bulletEnabled val="1"/>
        </dgm:presLayoutVars>
      </dgm:prSet>
      <dgm:spPr/>
    </dgm:pt>
    <dgm:pt modelId="{5502924D-6686-4B3A-A986-A1F0C49754D4}" type="pres">
      <dgm:prSet presAssocID="{374716C0-23C6-4647-AC30-66DF28FE0102}" presName="sibTrans" presStyleLbl="node1" presStyleIdx="0" presStyleCnt="5"/>
      <dgm:spPr/>
    </dgm:pt>
    <dgm:pt modelId="{59292C4F-06F7-4B28-A976-11DDD60B28B9}" type="pres">
      <dgm:prSet presAssocID="{76B28784-3C83-4FB9-A347-6B463407E62E}" presName="dummy" presStyleCnt="0"/>
      <dgm:spPr/>
    </dgm:pt>
    <dgm:pt modelId="{C3BAB5B0-65EB-44BE-80BB-3E0FBE0EA65D}" type="pres">
      <dgm:prSet presAssocID="{76B28784-3C83-4FB9-A347-6B463407E62E}" presName="node" presStyleLbl="revTx" presStyleIdx="1" presStyleCnt="5">
        <dgm:presLayoutVars>
          <dgm:bulletEnabled val="1"/>
        </dgm:presLayoutVars>
      </dgm:prSet>
      <dgm:spPr/>
    </dgm:pt>
    <dgm:pt modelId="{56E322E7-5140-4E7C-9224-CB178076C116}" type="pres">
      <dgm:prSet presAssocID="{36250963-27C7-4239-A005-637391932068}" presName="sibTrans" presStyleLbl="node1" presStyleIdx="1" presStyleCnt="5"/>
      <dgm:spPr/>
    </dgm:pt>
    <dgm:pt modelId="{E21770A8-28F9-4DED-AC35-2694134E57B7}" type="pres">
      <dgm:prSet presAssocID="{B5E7D7D0-9EE9-4860-88ED-C9AF2B19A49F}" presName="dummy" presStyleCnt="0"/>
      <dgm:spPr/>
    </dgm:pt>
    <dgm:pt modelId="{2E0E2B6D-B1DB-4C06-A8A6-DD46F83B5BCF}" type="pres">
      <dgm:prSet presAssocID="{B5E7D7D0-9EE9-4860-88ED-C9AF2B19A49F}" presName="node" presStyleLbl="revTx" presStyleIdx="2" presStyleCnt="5">
        <dgm:presLayoutVars>
          <dgm:bulletEnabled val="1"/>
        </dgm:presLayoutVars>
      </dgm:prSet>
      <dgm:spPr/>
    </dgm:pt>
    <dgm:pt modelId="{D9A461BD-1DC3-4A17-B0E7-1F75BF5EE3E4}" type="pres">
      <dgm:prSet presAssocID="{87C959D6-5673-472F-BABA-73B110FF8660}" presName="sibTrans" presStyleLbl="node1" presStyleIdx="2" presStyleCnt="5"/>
      <dgm:spPr/>
    </dgm:pt>
    <dgm:pt modelId="{8F3A8C41-2D88-4826-BC75-03EAB6CC874F}" type="pres">
      <dgm:prSet presAssocID="{5456AE70-A3F1-4030-922D-B08F0967D093}" presName="dummy" presStyleCnt="0"/>
      <dgm:spPr/>
    </dgm:pt>
    <dgm:pt modelId="{D9922561-DE75-447E-82D7-7132F960A4BA}" type="pres">
      <dgm:prSet presAssocID="{5456AE70-A3F1-4030-922D-B08F0967D093}" presName="node" presStyleLbl="revTx" presStyleIdx="3" presStyleCnt="5">
        <dgm:presLayoutVars>
          <dgm:bulletEnabled val="1"/>
        </dgm:presLayoutVars>
      </dgm:prSet>
      <dgm:spPr/>
    </dgm:pt>
    <dgm:pt modelId="{042EBC80-08D9-4B16-9B1F-0B62D99DA9A0}" type="pres">
      <dgm:prSet presAssocID="{E2F5766B-8957-433D-84EF-01C508D36921}" presName="sibTrans" presStyleLbl="node1" presStyleIdx="3" presStyleCnt="5"/>
      <dgm:spPr/>
    </dgm:pt>
    <dgm:pt modelId="{81F72E04-9112-4898-B1BF-75D26EF57FA0}" type="pres">
      <dgm:prSet presAssocID="{601ABD56-B21F-4845-81C8-70D7CE8E3E6E}" presName="dummy" presStyleCnt="0"/>
      <dgm:spPr/>
    </dgm:pt>
    <dgm:pt modelId="{BB93F9AB-E81A-4080-BAB2-0F8DF569F701}" type="pres">
      <dgm:prSet presAssocID="{601ABD56-B21F-4845-81C8-70D7CE8E3E6E}" presName="node" presStyleLbl="revTx" presStyleIdx="4" presStyleCnt="5">
        <dgm:presLayoutVars>
          <dgm:bulletEnabled val="1"/>
        </dgm:presLayoutVars>
      </dgm:prSet>
      <dgm:spPr/>
    </dgm:pt>
    <dgm:pt modelId="{F42D6127-C31A-4851-94AC-64E3BEE4A567}" type="pres">
      <dgm:prSet presAssocID="{0761D9FB-05A7-493A-967D-27AF68B2978F}" presName="sibTrans" presStyleLbl="node1" presStyleIdx="4" presStyleCnt="5"/>
      <dgm:spPr/>
    </dgm:pt>
  </dgm:ptLst>
  <dgm:cxnLst>
    <dgm:cxn modelId="{5B0BA600-B3DB-4D5E-B7AE-D896FA024D79}" type="presOf" srcId="{5456AE70-A3F1-4030-922D-B08F0967D093}" destId="{D9922561-DE75-447E-82D7-7132F960A4BA}" srcOrd="0" destOrd="0" presId="urn:microsoft.com/office/officeart/2005/8/layout/cycle1"/>
    <dgm:cxn modelId="{05C1B761-289C-4C26-908A-1C3A9360FE8E}" type="presOf" srcId="{B5E7D7D0-9EE9-4860-88ED-C9AF2B19A49F}" destId="{2E0E2B6D-B1DB-4C06-A8A6-DD46F83B5BCF}" srcOrd="0" destOrd="0" presId="urn:microsoft.com/office/officeart/2005/8/layout/cycle1"/>
    <dgm:cxn modelId="{CEA24868-278F-4A5C-9F12-62C7A27EDEFB}" type="presOf" srcId="{301613FB-087C-4C39-B641-B3A0B2C82942}" destId="{3D7CDE26-DC0D-4FA3-AE2D-BAE33369A677}" srcOrd="0" destOrd="0" presId="urn:microsoft.com/office/officeart/2005/8/layout/cycle1"/>
    <dgm:cxn modelId="{D72C794A-808F-49CF-980E-84F39D0A6ECF}" type="presOf" srcId="{374716C0-23C6-4647-AC30-66DF28FE0102}" destId="{5502924D-6686-4B3A-A986-A1F0C49754D4}" srcOrd="0" destOrd="0" presId="urn:microsoft.com/office/officeart/2005/8/layout/cycle1"/>
    <dgm:cxn modelId="{DCE9B458-7CAC-4A9C-A7CE-E42EFC11FA84}" type="presOf" srcId="{76B28784-3C83-4FB9-A347-6B463407E62E}" destId="{C3BAB5B0-65EB-44BE-80BB-3E0FBE0EA65D}" srcOrd="0" destOrd="0" presId="urn:microsoft.com/office/officeart/2005/8/layout/cycle1"/>
    <dgm:cxn modelId="{342F0B7A-458C-4635-BD59-6146201F36A0}" type="presOf" srcId="{E2F5766B-8957-433D-84EF-01C508D36921}" destId="{042EBC80-08D9-4B16-9B1F-0B62D99DA9A0}" srcOrd="0" destOrd="0" presId="urn:microsoft.com/office/officeart/2005/8/layout/cycle1"/>
    <dgm:cxn modelId="{8F271B5A-11C1-41BB-B191-D71A1F45A098}" type="presOf" srcId="{87C959D6-5673-472F-BABA-73B110FF8660}" destId="{D9A461BD-1DC3-4A17-B0E7-1F75BF5EE3E4}" srcOrd="0" destOrd="0" presId="urn:microsoft.com/office/officeart/2005/8/layout/cycle1"/>
    <dgm:cxn modelId="{8671527A-98A2-4B34-B212-D0B4BCEFF712}" type="presOf" srcId="{36250963-27C7-4239-A005-637391932068}" destId="{56E322E7-5140-4E7C-9224-CB178076C116}" srcOrd="0" destOrd="0" presId="urn:microsoft.com/office/officeart/2005/8/layout/cycle1"/>
    <dgm:cxn modelId="{61A88AA0-9D26-4A7B-AD9D-B38094187996}" type="presOf" srcId="{601ABD56-B21F-4845-81C8-70D7CE8E3E6E}" destId="{BB93F9AB-E81A-4080-BAB2-0F8DF569F701}" srcOrd="0" destOrd="0" presId="urn:microsoft.com/office/officeart/2005/8/layout/cycle1"/>
    <dgm:cxn modelId="{945B95B6-E575-40F1-BF82-2ADC3D19C200}" srcId="{301613FB-087C-4C39-B641-B3A0B2C82942}" destId="{76B28784-3C83-4FB9-A347-6B463407E62E}" srcOrd="1" destOrd="0" parTransId="{BDF425FB-5AB6-44E7-BF98-35A6265E77B5}" sibTransId="{36250963-27C7-4239-A005-637391932068}"/>
    <dgm:cxn modelId="{C7827CC0-6DF1-4E64-AD81-B3A18AD5DC4C}" type="presOf" srcId="{A6D859D5-356E-4F57-8097-687CD6031E6F}" destId="{92235D2E-970D-4EB7-B899-3C68BEFF6AC8}" srcOrd="0" destOrd="0" presId="urn:microsoft.com/office/officeart/2005/8/layout/cycle1"/>
    <dgm:cxn modelId="{9F1A60D6-ADC9-4C23-8D27-76C5D6332F07}" srcId="{301613FB-087C-4C39-B641-B3A0B2C82942}" destId="{A6D859D5-356E-4F57-8097-687CD6031E6F}" srcOrd="0" destOrd="0" parTransId="{F1E471CB-F099-48CD-98F9-A85FDFB05086}" sibTransId="{374716C0-23C6-4647-AC30-66DF28FE0102}"/>
    <dgm:cxn modelId="{FB1B9FEA-3D81-40FE-8EFF-BA5F287EA582}" srcId="{301613FB-087C-4C39-B641-B3A0B2C82942}" destId="{601ABD56-B21F-4845-81C8-70D7CE8E3E6E}" srcOrd="4" destOrd="0" parTransId="{0681BD00-D9A0-4134-B46C-FF733A5D32D6}" sibTransId="{0761D9FB-05A7-493A-967D-27AF68B2978F}"/>
    <dgm:cxn modelId="{47DF50F6-3B5A-44C8-A61E-3F4481BF4A26}" srcId="{301613FB-087C-4C39-B641-B3A0B2C82942}" destId="{B5E7D7D0-9EE9-4860-88ED-C9AF2B19A49F}" srcOrd="2" destOrd="0" parTransId="{9A4A3D09-CD37-41F3-8F38-873B0AB52489}" sibTransId="{87C959D6-5673-472F-BABA-73B110FF8660}"/>
    <dgm:cxn modelId="{714ECDFE-D254-4FDC-A2F6-F5C0F2A01D51}" type="presOf" srcId="{0761D9FB-05A7-493A-967D-27AF68B2978F}" destId="{F42D6127-C31A-4851-94AC-64E3BEE4A567}" srcOrd="0" destOrd="0" presId="urn:microsoft.com/office/officeart/2005/8/layout/cycle1"/>
    <dgm:cxn modelId="{8BCAD6FE-D76F-4312-9B86-F281D00198CE}" srcId="{301613FB-087C-4C39-B641-B3A0B2C82942}" destId="{5456AE70-A3F1-4030-922D-B08F0967D093}" srcOrd="3" destOrd="0" parTransId="{17116CA6-8ED9-4CEF-A0FE-B2A34650EC56}" sibTransId="{E2F5766B-8957-433D-84EF-01C508D36921}"/>
    <dgm:cxn modelId="{1975A26C-D541-4804-B876-EB13E7FB1879}" type="presParOf" srcId="{3D7CDE26-DC0D-4FA3-AE2D-BAE33369A677}" destId="{8435B56E-D7E9-4F13-922F-33CEF79D44C3}" srcOrd="0" destOrd="0" presId="urn:microsoft.com/office/officeart/2005/8/layout/cycle1"/>
    <dgm:cxn modelId="{65364193-2E21-4343-9B9B-D9055E456508}" type="presParOf" srcId="{3D7CDE26-DC0D-4FA3-AE2D-BAE33369A677}" destId="{92235D2E-970D-4EB7-B899-3C68BEFF6AC8}" srcOrd="1" destOrd="0" presId="urn:microsoft.com/office/officeart/2005/8/layout/cycle1"/>
    <dgm:cxn modelId="{5552FE52-8EA8-4313-93D4-A6575D4FB26D}" type="presParOf" srcId="{3D7CDE26-DC0D-4FA3-AE2D-BAE33369A677}" destId="{5502924D-6686-4B3A-A986-A1F0C49754D4}" srcOrd="2" destOrd="0" presId="urn:microsoft.com/office/officeart/2005/8/layout/cycle1"/>
    <dgm:cxn modelId="{977965CB-5FC1-4C7B-A0D4-5EE0983B9511}" type="presParOf" srcId="{3D7CDE26-DC0D-4FA3-AE2D-BAE33369A677}" destId="{59292C4F-06F7-4B28-A976-11DDD60B28B9}" srcOrd="3" destOrd="0" presId="urn:microsoft.com/office/officeart/2005/8/layout/cycle1"/>
    <dgm:cxn modelId="{A7AF8E47-F65F-44A2-96F7-C39AC8A3FD9B}" type="presParOf" srcId="{3D7CDE26-DC0D-4FA3-AE2D-BAE33369A677}" destId="{C3BAB5B0-65EB-44BE-80BB-3E0FBE0EA65D}" srcOrd="4" destOrd="0" presId="urn:microsoft.com/office/officeart/2005/8/layout/cycle1"/>
    <dgm:cxn modelId="{596927DC-4A20-4446-B551-6ED2C89B040C}" type="presParOf" srcId="{3D7CDE26-DC0D-4FA3-AE2D-BAE33369A677}" destId="{56E322E7-5140-4E7C-9224-CB178076C116}" srcOrd="5" destOrd="0" presId="urn:microsoft.com/office/officeart/2005/8/layout/cycle1"/>
    <dgm:cxn modelId="{9A46A89A-A769-4BB2-80A8-24F974CF59A4}" type="presParOf" srcId="{3D7CDE26-DC0D-4FA3-AE2D-BAE33369A677}" destId="{E21770A8-28F9-4DED-AC35-2694134E57B7}" srcOrd="6" destOrd="0" presId="urn:microsoft.com/office/officeart/2005/8/layout/cycle1"/>
    <dgm:cxn modelId="{9DD8AAAD-663C-4116-BD4D-1C4A8DE8A5FE}" type="presParOf" srcId="{3D7CDE26-DC0D-4FA3-AE2D-BAE33369A677}" destId="{2E0E2B6D-B1DB-4C06-A8A6-DD46F83B5BCF}" srcOrd="7" destOrd="0" presId="urn:microsoft.com/office/officeart/2005/8/layout/cycle1"/>
    <dgm:cxn modelId="{BF910481-F426-4455-95D9-59E5096037C2}" type="presParOf" srcId="{3D7CDE26-DC0D-4FA3-AE2D-BAE33369A677}" destId="{D9A461BD-1DC3-4A17-B0E7-1F75BF5EE3E4}" srcOrd="8" destOrd="0" presId="urn:microsoft.com/office/officeart/2005/8/layout/cycle1"/>
    <dgm:cxn modelId="{46C685AD-729F-4386-96F1-FF5AF3B26FEB}" type="presParOf" srcId="{3D7CDE26-DC0D-4FA3-AE2D-BAE33369A677}" destId="{8F3A8C41-2D88-4826-BC75-03EAB6CC874F}" srcOrd="9" destOrd="0" presId="urn:microsoft.com/office/officeart/2005/8/layout/cycle1"/>
    <dgm:cxn modelId="{921D98EE-9569-465B-BBE3-4FAE21382FC3}" type="presParOf" srcId="{3D7CDE26-DC0D-4FA3-AE2D-BAE33369A677}" destId="{D9922561-DE75-447E-82D7-7132F960A4BA}" srcOrd="10" destOrd="0" presId="urn:microsoft.com/office/officeart/2005/8/layout/cycle1"/>
    <dgm:cxn modelId="{F232B578-1C48-4B9D-810C-FC141D0FF231}" type="presParOf" srcId="{3D7CDE26-DC0D-4FA3-AE2D-BAE33369A677}" destId="{042EBC80-08D9-4B16-9B1F-0B62D99DA9A0}" srcOrd="11" destOrd="0" presId="urn:microsoft.com/office/officeart/2005/8/layout/cycle1"/>
    <dgm:cxn modelId="{705BB917-DA77-4B35-8296-0E1027AADA81}" type="presParOf" srcId="{3D7CDE26-DC0D-4FA3-AE2D-BAE33369A677}" destId="{81F72E04-9112-4898-B1BF-75D26EF57FA0}" srcOrd="12" destOrd="0" presId="urn:microsoft.com/office/officeart/2005/8/layout/cycle1"/>
    <dgm:cxn modelId="{FDF18E28-A0F3-4F33-91FA-6C75380C81C2}" type="presParOf" srcId="{3D7CDE26-DC0D-4FA3-AE2D-BAE33369A677}" destId="{BB93F9AB-E81A-4080-BAB2-0F8DF569F701}" srcOrd="13" destOrd="0" presId="urn:microsoft.com/office/officeart/2005/8/layout/cycle1"/>
    <dgm:cxn modelId="{283FAE43-CF89-4297-A8AD-4BB3B23E46AE}" type="presParOf" srcId="{3D7CDE26-DC0D-4FA3-AE2D-BAE33369A677}" destId="{F42D6127-C31A-4851-94AC-64E3BEE4A56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4A5AF-4914-420D-86B8-838186DF86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C144E5-061D-4B0B-9F8E-A6F686F14818}">
      <dgm:prSet/>
      <dgm:spPr/>
      <dgm:t>
        <a:bodyPr/>
        <a:lstStyle/>
        <a:p>
          <a:pPr>
            <a:lnSpc>
              <a:spcPct val="100000"/>
            </a:lnSpc>
          </a:pPr>
          <a:r>
            <a:rPr lang="en-GB">
              <a:latin typeface="Arial"/>
            </a:rPr>
            <a:t>Receive a certificate of achievement upon completion</a:t>
          </a:r>
          <a:endParaRPr lang="en-US"/>
        </a:p>
      </dgm:t>
    </dgm:pt>
    <dgm:pt modelId="{AE9DC228-1A4D-4A1B-B828-0252145EC8CE}" type="parTrans" cxnId="{B0990794-3A34-4082-97A7-F367AAD135FF}">
      <dgm:prSet/>
      <dgm:spPr/>
      <dgm:t>
        <a:bodyPr/>
        <a:lstStyle/>
        <a:p>
          <a:endParaRPr lang="en-US"/>
        </a:p>
      </dgm:t>
    </dgm:pt>
    <dgm:pt modelId="{EF1EAC92-CB94-466A-AFB4-4B4FE947EEB4}" type="sibTrans" cxnId="{B0990794-3A34-4082-97A7-F367AAD135FF}">
      <dgm:prSet/>
      <dgm:spPr/>
      <dgm:t>
        <a:bodyPr/>
        <a:lstStyle/>
        <a:p>
          <a:endParaRPr lang="en-US"/>
        </a:p>
      </dgm:t>
    </dgm:pt>
    <dgm:pt modelId="{06E93DEA-198E-4335-AFC8-04BAFE3140D8}">
      <dgm:prSet/>
      <dgm:spPr/>
      <dgm:t>
        <a:bodyPr/>
        <a:lstStyle/>
        <a:p>
          <a:pPr>
            <a:lnSpc>
              <a:spcPct val="100000"/>
            </a:lnSpc>
          </a:pPr>
          <a:r>
            <a:rPr lang="en-GB">
              <a:latin typeface="Arial"/>
            </a:rPr>
            <a:t>Can use the 'MSET QTLS' designation</a:t>
          </a:r>
          <a:endParaRPr lang="en-US">
            <a:latin typeface="Arial"/>
          </a:endParaRPr>
        </a:p>
      </dgm:t>
    </dgm:pt>
    <dgm:pt modelId="{4C975B7F-9297-4C0A-BC5A-D24BA1A6A8BA}" type="parTrans" cxnId="{0E080682-B5AA-41A2-9357-B8511BD47487}">
      <dgm:prSet/>
      <dgm:spPr/>
      <dgm:t>
        <a:bodyPr/>
        <a:lstStyle/>
        <a:p>
          <a:endParaRPr lang="en-US"/>
        </a:p>
      </dgm:t>
    </dgm:pt>
    <dgm:pt modelId="{ED33178F-61D1-4FD6-9981-9BBDC3597259}" type="sibTrans" cxnId="{0E080682-B5AA-41A2-9357-B8511BD47487}">
      <dgm:prSet/>
      <dgm:spPr/>
      <dgm:t>
        <a:bodyPr/>
        <a:lstStyle/>
        <a:p>
          <a:endParaRPr lang="en-US"/>
        </a:p>
      </dgm:t>
    </dgm:pt>
    <dgm:pt modelId="{2730159A-EE63-475A-848F-9EAFBAB23499}">
      <dgm:prSet phldr="0"/>
      <dgm:spPr/>
      <dgm:t>
        <a:bodyPr/>
        <a:lstStyle/>
        <a:p>
          <a:pPr rtl="0">
            <a:lnSpc>
              <a:spcPct val="100000"/>
            </a:lnSpc>
          </a:pPr>
          <a:r>
            <a:rPr lang="en-GB">
              <a:latin typeface="Arial"/>
            </a:rPr>
            <a:t>Can start ATS, once it has been 4 years since your ITE</a:t>
          </a:r>
          <a:endParaRPr lang="en-GB"/>
        </a:p>
      </dgm:t>
    </dgm:pt>
    <dgm:pt modelId="{FE18EE09-3E5A-4F4E-B414-6134B32428CA}" type="parTrans" cxnId="{B4A6C0D0-DFDB-4F96-8A4D-AB7E214CAC2A}">
      <dgm:prSet/>
      <dgm:spPr/>
      <dgm:t>
        <a:bodyPr/>
        <a:lstStyle/>
        <a:p>
          <a:endParaRPr lang="en-US"/>
        </a:p>
      </dgm:t>
    </dgm:pt>
    <dgm:pt modelId="{3E86199D-20F7-437F-885E-BA8BFDCD4599}" type="sibTrans" cxnId="{B4A6C0D0-DFDB-4F96-8A4D-AB7E214CAC2A}">
      <dgm:prSet/>
      <dgm:spPr/>
      <dgm:t>
        <a:bodyPr/>
        <a:lstStyle/>
        <a:p>
          <a:endParaRPr lang="en-US"/>
        </a:p>
      </dgm:t>
    </dgm:pt>
    <dgm:pt modelId="{DAD8E537-A485-442C-A348-E6649C59ECB8}" type="pres">
      <dgm:prSet presAssocID="{6834A5AF-4914-420D-86B8-838186DF8634}" presName="root" presStyleCnt="0">
        <dgm:presLayoutVars>
          <dgm:dir/>
          <dgm:resizeHandles val="exact"/>
        </dgm:presLayoutVars>
      </dgm:prSet>
      <dgm:spPr/>
    </dgm:pt>
    <dgm:pt modelId="{A3E49425-7FD1-4BE9-A19A-1DED44F7D8E4}" type="pres">
      <dgm:prSet presAssocID="{D5C144E5-061D-4B0B-9F8E-A6F686F14818}" presName="compNode" presStyleCnt="0"/>
      <dgm:spPr/>
    </dgm:pt>
    <dgm:pt modelId="{945F640F-FD59-4D42-B60A-9A93CE49670F}" type="pres">
      <dgm:prSet presAssocID="{D5C144E5-061D-4B0B-9F8E-A6F686F14818}" presName="bgRect" presStyleLbl="bgShp" presStyleIdx="0" presStyleCnt="3"/>
      <dgm:spPr/>
    </dgm:pt>
    <dgm:pt modelId="{775E9B6A-4684-4E17-B217-74BEF581B60A}" type="pres">
      <dgm:prSet presAssocID="{D5C144E5-061D-4B0B-9F8E-A6F686F148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69992471-00D3-4EC9-AF3B-9A8F241D889B}" type="pres">
      <dgm:prSet presAssocID="{D5C144E5-061D-4B0B-9F8E-A6F686F14818}" presName="spaceRect" presStyleCnt="0"/>
      <dgm:spPr/>
    </dgm:pt>
    <dgm:pt modelId="{E54C96DA-C123-46B5-B785-4C53852C24D1}" type="pres">
      <dgm:prSet presAssocID="{D5C144E5-061D-4B0B-9F8E-A6F686F14818}" presName="parTx" presStyleLbl="revTx" presStyleIdx="0" presStyleCnt="3">
        <dgm:presLayoutVars>
          <dgm:chMax val="0"/>
          <dgm:chPref val="0"/>
        </dgm:presLayoutVars>
      </dgm:prSet>
      <dgm:spPr/>
    </dgm:pt>
    <dgm:pt modelId="{73997A04-2610-4F37-AE10-4A47F929A7EA}" type="pres">
      <dgm:prSet presAssocID="{EF1EAC92-CB94-466A-AFB4-4B4FE947EEB4}" presName="sibTrans" presStyleCnt="0"/>
      <dgm:spPr/>
    </dgm:pt>
    <dgm:pt modelId="{95F7A1A5-D67E-4B5A-8486-47497924C6D4}" type="pres">
      <dgm:prSet presAssocID="{06E93DEA-198E-4335-AFC8-04BAFE3140D8}" presName="compNode" presStyleCnt="0"/>
      <dgm:spPr/>
    </dgm:pt>
    <dgm:pt modelId="{13492455-81C1-4EDB-A7FB-2B1FB939BC3A}" type="pres">
      <dgm:prSet presAssocID="{06E93DEA-198E-4335-AFC8-04BAFE3140D8}" presName="bgRect" presStyleLbl="bgShp" presStyleIdx="1" presStyleCnt="3"/>
      <dgm:spPr/>
    </dgm:pt>
    <dgm:pt modelId="{85312E7F-7D60-42C4-B37F-8D83346F8FF8}" type="pres">
      <dgm:prSet presAssocID="{06E93DEA-198E-4335-AFC8-04BAFE3140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E3B53ECE-F00F-4067-BA2B-7E6F1F656CE9}" type="pres">
      <dgm:prSet presAssocID="{06E93DEA-198E-4335-AFC8-04BAFE3140D8}" presName="spaceRect" presStyleCnt="0"/>
      <dgm:spPr/>
    </dgm:pt>
    <dgm:pt modelId="{475D5C12-2A6A-406C-8019-5F1F540321B3}" type="pres">
      <dgm:prSet presAssocID="{06E93DEA-198E-4335-AFC8-04BAFE3140D8}" presName="parTx" presStyleLbl="revTx" presStyleIdx="1" presStyleCnt="3">
        <dgm:presLayoutVars>
          <dgm:chMax val="0"/>
          <dgm:chPref val="0"/>
        </dgm:presLayoutVars>
      </dgm:prSet>
      <dgm:spPr/>
    </dgm:pt>
    <dgm:pt modelId="{626C4A89-F5D0-490F-B1E2-5447B7E5609F}" type="pres">
      <dgm:prSet presAssocID="{ED33178F-61D1-4FD6-9981-9BBDC3597259}" presName="sibTrans" presStyleCnt="0"/>
      <dgm:spPr/>
    </dgm:pt>
    <dgm:pt modelId="{2FFF27B0-038D-40DD-A0FE-B99C1AC35A22}" type="pres">
      <dgm:prSet presAssocID="{2730159A-EE63-475A-848F-9EAFBAB23499}" presName="compNode" presStyleCnt="0"/>
      <dgm:spPr/>
    </dgm:pt>
    <dgm:pt modelId="{48196245-0D62-4EC3-B30C-C66BDE11A83B}" type="pres">
      <dgm:prSet presAssocID="{2730159A-EE63-475A-848F-9EAFBAB23499}" presName="bgRect" presStyleLbl="bgShp" presStyleIdx="2" presStyleCnt="3"/>
      <dgm:spPr/>
    </dgm:pt>
    <dgm:pt modelId="{9A3DFF2E-C9A2-4F22-8506-27BE5A5E7EE8}" type="pres">
      <dgm:prSet presAssocID="{2730159A-EE63-475A-848F-9EAFBAB2349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a:ext>
      </dgm:extLst>
    </dgm:pt>
    <dgm:pt modelId="{5599D3E6-E527-4D03-9852-546C450D0D2D}" type="pres">
      <dgm:prSet presAssocID="{2730159A-EE63-475A-848F-9EAFBAB23499}" presName="spaceRect" presStyleCnt="0"/>
      <dgm:spPr/>
    </dgm:pt>
    <dgm:pt modelId="{42F8B873-26A4-4337-AD05-24FBAFEC3948}" type="pres">
      <dgm:prSet presAssocID="{2730159A-EE63-475A-848F-9EAFBAB23499}" presName="parTx" presStyleLbl="revTx" presStyleIdx="2" presStyleCnt="3">
        <dgm:presLayoutVars>
          <dgm:chMax val="0"/>
          <dgm:chPref val="0"/>
        </dgm:presLayoutVars>
      </dgm:prSet>
      <dgm:spPr/>
    </dgm:pt>
  </dgm:ptLst>
  <dgm:cxnLst>
    <dgm:cxn modelId="{90200A32-BBA6-434F-A79E-EF8BF6584D07}" type="presOf" srcId="{D5C144E5-061D-4B0B-9F8E-A6F686F14818}" destId="{E54C96DA-C123-46B5-B785-4C53852C24D1}" srcOrd="0" destOrd="0" presId="urn:microsoft.com/office/officeart/2018/2/layout/IconVerticalSolidList"/>
    <dgm:cxn modelId="{A2C9E543-8009-45A7-8463-43BD3F74B82A}" type="presOf" srcId="{2730159A-EE63-475A-848F-9EAFBAB23499}" destId="{42F8B873-26A4-4337-AD05-24FBAFEC3948}" srcOrd="0" destOrd="0" presId="urn:microsoft.com/office/officeart/2018/2/layout/IconVerticalSolidList"/>
    <dgm:cxn modelId="{D31FF478-34A0-4BF1-9CF5-23FFDE351E1A}" type="presOf" srcId="{6834A5AF-4914-420D-86B8-838186DF8634}" destId="{DAD8E537-A485-442C-A348-E6649C59ECB8}" srcOrd="0" destOrd="0" presId="urn:microsoft.com/office/officeart/2018/2/layout/IconVerticalSolidList"/>
    <dgm:cxn modelId="{0E080682-B5AA-41A2-9357-B8511BD47487}" srcId="{6834A5AF-4914-420D-86B8-838186DF8634}" destId="{06E93DEA-198E-4335-AFC8-04BAFE3140D8}" srcOrd="1" destOrd="0" parTransId="{4C975B7F-9297-4C0A-BC5A-D24BA1A6A8BA}" sibTransId="{ED33178F-61D1-4FD6-9981-9BBDC3597259}"/>
    <dgm:cxn modelId="{B0990794-3A34-4082-97A7-F367AAD135FF}" srcId="{6834A5AF-4914-420D-86B8-838186DF8634}" destId="{D5C144E5-061D-4B0B-9F8E-A6F686F14818}" srcOrd="0" destOrd="0" parTransId="{AE9DC228-1A4D-4A1B-B828-0252145EC8CE}" sibTransId="{EF1EAC92-CB94-466A-AFB4-4B4FE947EEB4}"/>
    <dgm:cxn modelId="{B4A6C0D0-DFDB-4F96-8A4D-AB7E214CAC2A}" srcId="{6834A5AF-4914-420D-86B8-838186DF8634}" destId="{2730159A-EE63-475A-848F-9EAFBAB23499}" srcOrd="2" destOrd="0" parTransId="{FE18EE09-3E5A-4F4E-B414-6134B32428CA}" sibTransId="{3E86199D-20F7-437F-885E-BA8BFDCD4599}"/>
    <dgm:cxn modelId="{D41ACEE9-2B32-4808-A8F3-00DB13AAA7E9}" type="presOf" srcId="{06E93DEA-198E-4335-AFC8-04BAFE3140D8}" destId="{475D5C12-2A6A-406C-8019-5F1F540321B3}" srcOrd="0" destOrd="0" presId="urn:microsoft.com/office/officeart/2018/2/layout/IconVerticalSolidList"/>
    <dgm:cxn modelId="{51A22B51-B905-4749-BFB4-4E48B36D2200}" type="presParOf" srcId="{DAD8E537-A485-442C-A348-E6649C59ECB8}" destId="{A3E49425-7FD1-4BE9-A19A-1DED44F7D8E4}" srcOrd="0" destOrd="0" presId="urn:microsoft.com/office/officeart/2018/2/layout/IconVerticalSolidList"/>
    <dgm:cxn modelId="{357804D0-DA5E-40FF-BC03-57E5DE8D3210}" type="presParOf" srcId="{A3E49425-7FD1-4BE9-A19A-1DED44F7D8E4}" destId="{945F640F-FD59-4D42-B60A-9A93CE49670F}" srcOrd="0" destOrd="0" presId="urn:microsoft.com/office/officeart/2018/2/layout/IconVerticalSolidList"/>
    <dgm:cxn modelId="{FE59C3DE-0CA0-436D-9CFE-32D8B0046166}" type="presParOf" srcId="{A3E49425-7FD1-4BE9-A19A-1DED44F7D8E4}" destId="{775E9B6A-4684-4E17-B217-74BEF581B60A}" srcOrd="1" destOrd="0" presId="urn:microsoft.com/office/officeart/2018/2/layout/IconVerticalSolidList"/>
    <dgm:cxn modelId="{1AB285D4-D2A5-4402-AD6E-CD7F5F305D4F}" type="presParOf" srcId="{A3E49425-7FD1-4BE9-A19A-1DED44F7D8E4}" destId="{69992471-00D3-4EC9-AF3B-9A8F241D889B}" srcOrd="2" destOrd="0" presId="urn:microsoft.com/office/officeart/2018/2/layout/IconVerticalSolidList"/>
    <dgm:cxn modelId="{3F812BFE-CB03-4AF2-AE0C-D6C94E597BC2}" type="presParOf" srcId="{A3E49425-7FD1-4BE9-A19A-1DED44F7D8E4}" destId="{E54C96DA-C123-46B5-B785-4C53852C24D1}" srcOrd="3" destOrd="0" presId="urn:microsoft.com/office/officeart/2018/2/layout/IconVerticalSolidList"/>
    <dgm:cxn modelId="{33AF125C-E0B4-44DC-9FD9-DC3C7446404C}" type="presParOf" srcId="{DAD8E537-A485-442C-A348-E6649C59ECB8}" destId="{73997A04-2610-4F37-AE10-4A47F929A7EA}" srcOrd="1" destOrd="0" presId="urn:microsoft.com/office/officeart/2018/2/layout/IconVerticalSolidList"/>
    <dgm:cxn modelId="{1C4810E5-85C5-4C6D-BFE3-E2AF9FFA3FA5}" type="presParOf" srcId="{DAD8E537-A485-442C-A348-E6649C59ECB8}" destId="{95F7A1A5-D67E-4B5A-8486-47497924C6D4}" srcOrd="2" destOrd="0" presId="urn:microsoft.com/office/officeart/2018/2/layout/IconVerticalSolidList"/>
    <dgm:cxn modelId="{20E56C5C-C8DC-402E-91CA-F3B84B6D206C}" type="presParOf" srcId="{95F7A1A5-D67E-4B5A-8486-47497924C6D4}" destId="{13492455-81C1-4EDB-A7FB-2B1FB939BC3A}" srcOrd="0" destOrd="0" presId="urn:microsoft.com/office/officeart/2018/2/layout/IconVerticalSolidList"/>
    <dgm:cxn modelId="{EB933AD4-551E-4554-A3AC-EA5A85629158}" type="presParOf" srcId="{95F7A1A5-D67E-4B5A-8486-47497924C6D4}" destId="{85312E7F-7D60-42C4-B37F-8D83346F8FF8}" srcOrd="1" destOrd="0" presId="urn:microsoft.com/office/officeart/2018/2/layout/IconVerticalSolidList"/>
    <dgm:cxn modelId="{56ED4AFE-65EB-4899-ABD5-9303D9DC0D61}" type="presParOf" srcId="{95F7A1A5-D67E-4B5A-8486-47497924C6D4}" destId="{E3B53ECE-F00F-4067-BA2B-7E6F1F656CE9}" srcOrd="2" destOrd="0" presId="urn:microsoft.com/office/officeart/2018/2/layout/IconVerticalSolidList"/>
    <dgm:cxn modelId="{D2140F8B-E20C-40AD-B6F6-EE7E9F327080}" type="presParOf" srcId="{95F7A1A5-D67E-4B5A-8486-47497924C6D4}" destId="{475D5C12-2A6A-406C-8019-5F1F540321B3}" srcOrd="3" destOrd="0" presId="urn:microsoft.com/office/officeart/2018/2/layout/IconVerticalSolidList"/>
    <dgm:cxn modelId="{C340AB66-1174-4E1C-A288-697E707FC461}" type="presParOf" srcId="{DAD8E537-A485-442C-A348-E6649C59ECB8}" destId="{626C4A89-F5D0-490F-B1E2-5447B7E5609F}" srcOrd="3" destOrd="0" presId="urn:microsoft.com/office/officeart/2018/2/layout/IconVerticalSolidList"/>
    <dgm:cxn modelId="{15D9F511-492F-45A0-A79B-704BE01C3FC2}" type="presParOf" srcId="{DAD8E537-A485-442C-A348-E6649C59ECB8}" destId="{2FFF27B0-038D-40DD-A0FE-B99C1AC35A22}" srcOrd="4" destOrd="0" presId="urn:microsoft.com/office/officeart/2018/2/layout/IconVerticalSolidList"/>
    <dgm:cxn modelId="{AE1CC79C-8692-4344-95C2-F7FCDE23C234}" type="presParOf" srcId="{2FFF27B0-038D-40DD-A0FE-B99C1AC35A22}" destId="{48196245-0D62-4EC3-B30C-C66BDE11A83B}" srcOrd="0" destOrd="0" presId="urn:microsoft.com/office/officeart/2018/2/layout/IconVerticalSolidList"/>
    <dgm:cxn modelId="{E9A0DDA8-2A6D-4CE9-AA0D-3E371FC94001}" type="presParOf" srcId="{2FFF27B0-038D-40DD-A0FE-B99C1AC35A22}" destId="{9A3DFF2E-C9A2-4F22-8506-27BE5A5E7EE8}" srcOrd="1" destOrd="0" presId="urn:microsoft.com/office/officeart/2018/2/layout/IconVerticalSolidList"/>
    <dgm:cxn modelId="{5AF8FAE6-1E26-4565-958F-F7281B98E44A}" type="presParOf" srcId="{2FFF27B0-038D-40DD-A0FE-B99C1AC35A22}" destId="{5599D3E6-E527-4D03-9852-546C450D0D2D}" srcOrd="2" destOrd="0" presId="urn:microsoft.com/office/officeart/2018/2/layout/IconVerticalSolidList"/>
    <dgm:cxn modelId="{068BA705-A6E5-48EE-8395-1B0D0A1FC60D}" type="presParOf" srcId="{2FFF27B0-038D-40DD-A0FE-B99C1AC35A22}" destId="{42F8B873-26A4-4337-AD05-24FBAFEC39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4721F-D984-4F99-AE43-64EA8CA6A871}">
      <dsp:nvSpPr>
        <dsp:cNvPr id="0" name=""/>
        <dsp:cNvSpPr/>
      </dsp:nvSpPr>
      <dsp:spPr>
        <a:xfrm>
          <a:off x="3244675" y="3279184"/>
          <a:ext cx="121017" cy="530170"/>
        </a:xfrm>
        <a:custGeom>
          <a:avLst/>
          <a:gdLst/>
          <a:ahLst/>
          <a:cxnLst/>
          <a:rect l="0" t="0" r="0" b="0"/>
          <a:pathLst>
            <a:path>
              <a:moveTo>
                <a:pt x="121017" y="0"/>
              </a:moveTo>
              <a:lnTo>
                <a:pt x="121017" y="530170"/>
              </a:lnTo>
              <a:lnTo>
                <a:pt x="0" y="5301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1883A-B504-4516-BAF1-F2234F2FFAF3}">
      <dsp:nvSpPr>
        <dsp:cNvPr id="0" name=""/>
        <dsp:cNvSpPr/>
      </dsp:nvSpPr>
      <dsp:spPr>
        <a:xfrm>
          <a:off x="1971114" y="824266"/>
          <a:ext cx="818306" cy="2166782"/>
        </a:xfrm>
        <a:custGeom>
          <a:avLst/>
          <a:gdLst/>
          <a:ahLst/>
          <a:cxnLst/>
          <a:rect l="0" t="0" r="0" b="0"/>
          <a:pathLst>
            <a:path>
              <a:moveTo>
                <a:pt x="0" y="0"/>
              </a:moveTo>
              <a:lnTo>
                <a:pt x="0" y="2166782"/>
              </a:lnTo>
              <a:lnTo>
                <a:pt x="818306" y="2166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62279-1C9E-47AE-A916-D4650CB7BDD0}">
      <dsp:nvSpPr>
        <dsp:cNvPr id="0" name=""/>
        <dsp:cNvSpPr/>
      </dsp:nvSpPr>
      <dsp:spPr>
        <a:xfrm>
          <a:off x="1971114" y="824266"/>
          <a:ext cx="219962" cy="1404046"/>
        </a:xfrm>
        <a:custGeom>
          <a:avLst/>
          <a:gdLst/>
          <a:ahLst/>
          <a:cxnLst/>
          <a:rect l="0" t="0" r="0" b="0"/>
          <a:pathLst>
            <a:path>
              <a:moveTo>
                <a:pt x="0" y="0"/>
              </a:moveTo>
              <a:lnTo>
                <a:pt x="0" y="1404046"/>
              </a:lnTo>
              <a:lnTo>
                <a:pt x="219962" y="1404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52510-E468-4B79-9C16-4949ABB82293}">
      <dsp:nvSpPr>
        <dsp:cNvPr id="0" name=""/>
        <dsp:cNvSpPr/>
      </dsp:nvSpPr>
      <dsp:spPr>
        <a:xfrm>
          <a:off x="1971114" y="824266"/>
          <a:ext cx="121017" cy="530170"/>
        </a:xfrm>
        <a:custGeom>
          <a:avLst/>
          <a:gdLst/>
          <a:ahLst/>
          <a:cxnLst/>
          <a:rect l="0" t="0" r="0" b="0"/>
          <a:pathLst>
            <a:path>
              <a:moveTo>
                <a:pt x="0" y="0"/>
              </a:moveTo>
              <a:lnTo>
                <a:pt x="0" y="530170"/>
              </a:lnTo>
              <a:lnTo>
                <a:pt x="121017" y="530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F6C27-45AE-4E87-9BD9-7BBB6888A110}">
      <dsp:nvSpPr>
        <dsp:cNvPr id="0" name=""/>
        <dsp:cNvSpPr/>
      </dsp:nvSpPr>
      <dsp:spPr>
        <a:xfrm>
          <a:off x="1152808" y="1642572"/>
          <a:ext cx="121017" cy="530170"/>
        </a:xfrm>
        <a:custGeom>
          <a:avLst/>
          <a:gdLst/>
          <a:ahLst/>
          <a:cxnLst/>
          <a:rect l="0" t="0" r="0" b="0"/>
          <a:pathLst>
            <a:path>
              <a:moveTo>
                <a:pt x="121017" y="0"/>
              </a:moveTo>
              <a:lnTo>
                <a:pt x="121017" y="530170"/>
              </a:lnTo>
              <a:lnTo>
                <a:pt x="0" y="5301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5ABB8-6185-4978-9E16-1BC14F1293C0}">
      <dsp:nvSpPr>
        <dsp:cNvPr id="0" name=""/>
        <dsp:cNvSpPr/>
      </dsp:nvSpPr>
      <dsp:spPr>
        <a:xfrm>
          <a:off x="1850097" y="824266"/>
          <a:ext cx="121017" cy="530170"/>
        </a:xfrm>
        <a:custGeom>
          <a:avLst/>
          <a:gdLst/>
          <a:ahLst/>
          <a:cxnLst/>
          <a:rect l="0" t="0" r="0" b="0"/>
          <a:pathLst>
            <a:path>
              <a:moveTo>
                <a:pt x="121017" y="0"/>
              </a:moveTo>
              <a:lnTo>
                <a:pt x="121017" y="530170"/>
              </a:lnTo>
              <a:lnTo>
                <a:pt x="0" y="530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9205E-D3C8-49CA-9681-5765D38E7074}">
      <dsp:nvSpPr>
        <dsp:cNvPr id="0" name=""/>
        <dsp:cNvSpPr/>
      </dsp:nvSpPr>
      <dsp:spPr>
        <a:xfrm>
          <a:off x="1394842" y="247994"/>
          <a:ext cx="1152543" cy="576271"/>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Andrew Dowell </a:t>
          </a:r>
        </a:p>
        <a:p>
          <a:pPr marL="0" lvl="0" indent="0" algn="ctr" defTabSz="400050">
            <a:lnSpc>
              <a:spcPct val="90000"/>
            </a:lnSpc>
            <a:spcBef>
              <a:spcPct val="0"/>
            </a:spcBef>
            <a:spcAft>
              <a:spcPct val="35000"/>
            </a:spcAft>
            <a:buNone/>
          </a:pPr>
          <a:r>
            <a:rPr lang="en-GB" sz="900" kern="1200">
              <a:solidFill>
                <a:schemeClr val="tx1"/>
              </a:solidFill>
            </a:rPr>
            <a:t>Head of Professional Status and Standards</a:t>
          </a:r>
        </a:p>
      </dsp:txBody>
      <dsp:txXfrm>
        <a:off x="1394842" y="247994"/>
        <a:ext cx="1152543" cy="576271"/>
      </dsp:txXfrm>
    </dsp:sp>
    <dsp:sp modelId="{E4A7C70E-EF25-447C-9C4E-04634E272EA5}">
      <dsp:nvSpPr>
        <dsp:cNvPr id="0" name=""/>
        <dsp:cNvSpPr/>
      </dsp:nvSpPr>
      <dsp:spPr>
        <a:xfrm>
          <a:off x="697553" y="1066300"/>
          <a:ext cx="1152543" cy="576271"/>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Berta Miguez – Lorenzo</a:t>
          </a:r>
        </a:p>
        <a:p>
          <a:pPr marL="0" lvl="0" indent="0" algn="ctr" defTabSz="400050">
            <a:lnSpc>
              <a:spcPct val="90000"/>
            </a:lnSpc>
            <a:spcBef>
              <a:spcPct val="0"/>
            </a:spcBef>
            <a:spcAft>
              <a:spcPct val="35000"/>
            </a:spcAft>
            <a:buNone/>
          </a:pPr>
          <a:r>
            <a:rPr lang="en-GB" sz="900" kern="1200" dirty="0">
              <a:solidFill>
                <a:schemeClr val="tx1"/>
              </a:solidFill>
            </a:rPr>
            <a:t>Participant Experience Manager</a:t>
          </a:r>
        </a:p>
      </dsp:txBody>
      <dsp:txXfrm>
        <a:off x="697553" y="1066300"/>
        <a:ext cx="1152543" cy="576271"/>
      </dsp:txXfrm>
    </dsp:sp>
    <dsp:sp modelId="{6B2331C5-8637-4ADD-9214-3FF2616188F3}">
      <dsp:nvSpPr>
        <dsp:cNvPr id="0" name=""/>
        <dsp:cNvSpPr/>
      </dsp:nvSpPr>
      <dsp:spPr>
        <a:xfrm>
          <a:off x="264" y="1884606"/>
          <a:ext cx="1152543" cy="576271"/>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Lewis Dan</a:t>
          </a:r>
        </a:p>
        <a:p>
          <a:pPr marL="0" lvl="0" indent="0" algn="ctr" defTabSz="400050">
            <a:lnSpc>
              <a:spcPct val="90000"/>
            </a:lnSpc>
            <a:spcBef>
              <a:spcPct val="0"/>
            </a:spcBef>
            <a:spcAft>
              <a:spcPct val="35000"/>
            </a:spcAft>
            <a:buNone/>
          </a:pPr>
          <a:r>
            <a:rPr lang="en-GB" sz="900" kern="1200">
              <a:solidFill>
                <a:schemeClr val="tx1"/>
              </a:solidFill>
            </a:rPr>
            <a:t>Professional Status Co-ordinator </a:t>
          </a:r>
        </a:p>
      </dsp:txBody>
      <dsp:txXfrm>
        <a:off x="264" y="1884606"/>
        <a:ext cx="1152543" cy="576271"/>
      </dsp:txXfrm>
    </dsp:sp>
    <dsp:sp modelId="{BCDC229F-41A8-4FC0-BDCE-438A7902AA5E}">
      <dsp:nvSpPr>
        <dsp:cNvPr id="0" name=""/>
        <dsp:cNvSpPr/>
      </dsp:nvSpPr>
      <dsp:spPr>
        <a:xfrm>
          <a:off x="2092131" y="1066300"/>
          <a:ext cx="1152543" cy="576271"/>
        </a:xfrm>
        <a:prstGeom prst="rect">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Paul Tully</a:t>
          </a:r>
        </a:p>
        <a:p>
          <a:pPr marL="0" lvl="0" indent="0" algn="ctr" defTabSz="400050">
            <a:lnSpc>
              <a:spcPct val="90000"/>
            </a:lnSpc>
            <a:spcBef>
              <a:spcPct val="0"/>
            </a:spcBef>
            <a:spcAft>
              <a:spcPct val="35000"/>
            </a:spcAft>
            <a:buNone/>
          </a:pPr>
          <a:r>
            <a:rPr lang="en-GB" sz="900" kern="1200">
              <a:solidFill>
                <a:schemeClr val="tx1"/>
              </a:solidFill>
            </a:rPr>
            <a:t>Professionalism Manager</a:t>
          </a:r>
        </a:p>
      </dsp:txBody>
      <dsp:txXfrm>
        <a:off x="2092131" y="1066300"/>
        <a:ext cx="1152543" cy="576271"/>
      </dsp:txXfrm>
    </dsp:sp>
    <dsp:sp modelId="{4B0B3971-D661-456D-B136-90506DC0D70A}">
      <dsp:nvSpPr>
        <dsp:cNvPr id="0" name=""/>
        <dsp:cNvSpPr/>
      </dsp:nvSpPr>
      <dsp:spPr>
        <a:xfrm>
          <a:off x="2191077" y="1940176"/>
          <a:ext cx="1152543" cy="576271"/>
        </a:xfrm>
        <a:prstGeom prst="rect">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Tahira Khan</a:t>
          </a:r>
        </a:p>
        <a:p>
          <a:pPr marL="0" lvl="0" indent="0" algn="ctr" defTabSz="400050">
            <a:lnSpc>
              <a:spcPct val="90000"/>
            </a:lnSpc>
            <a:spcBef>
              <a:spcPct val="0"/>
            </a:spcBef>
            <a:spcAft>
              <a:spcPct val="35000"/>
            </a:spcAft>
            <a:buNone/>
          </a:pPr>
          <a:r>
            <a:rPr lang="en-GB" sz="900" kern="1200">
              <a:solidFill>
                <a:schemeClr val="tx1"/>
              </a:solidFill>
            </a:rPr>
            <a:t>Disciplinary Investigation Officer</a:t>
          </a:r>
        </a:p>
      </dsp:txBody>
      <dsp:txXfrm>
        <a:off x="2191077" y="1940176"/>
        <a:ext cx="1152543" cy="576271"/>
      </dsp:txXfrm>
    </dsp:sp>
    <dsp:sp modelId="{4BF1DF18-66F7-4012-999E-49D7CF4BE24D}">
      <dsp:nvSpPr>
        <dsp:cNvPr id="0" name=""/>
        <dsp:cNvSpPr/>
      </dsp:nvSpPr>
      <dsp:spPr>
        <a:xfrm>
          <a:off x="2789420" y="2702912"/>
          <a:ext cx="1152543" cy="576271"/>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Teresa Thomas</a:t>
          </a:r>
        </a:p>
        <a:p>
          <a:pPr marL="0" lvl="0" indent="0" algn="ctr" defTabSz="400050">
            <a:lnSpc>
              <a:spcPct val="90000"/>
            </a:lnSpc>
            <a:spcBef>
              <a:spcPct val="0"/>
            </a:spcBef>
            <a:spcAft>
              <a:spcPct val="35000"/>
            </a:spcAft>
            <a:buNone/>
          </a:pPr>
          <a:r>
            <a:rPr lang="en-GB" sz="900" kern="1200">
              <a:solidFill>
                <a:schemeClr val="tx1"/>
              </a:solidFill>
            </a:rPr>
            <a:t>Professional Status Manager</a:t>
          </a:r>
        </a:p>
      </dsp:txBody>
      <dsp:txXfrm>
        <a:off x="2789420" y="2702912"/>
        <a:ext cx="1152543" cy="576271"/>
      </dsp:txXfrm>
    </dsp:sp>
    <dsp:sp modelId="{8AF89687-06C6-4069-B9FF-9BA4EA508D65}">
      <dsp:nvSpPr>
        <dsp:cNvPr id="0" name=""/>
        <dsp:cNvSpPr/>
      </dsp:nvSpPr>
      <dsp:spPr>
        <a:xfrm>
          <a:off x="2092131" y="3521218"/>
          <a:ext cx="1152543" cy="576271"/>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Elaine Szpytma</a:t>
          </a:r>
        </a:p>
        <a:p>
          <a:pPr marL="0" lvl="0" indent="0" algn="ctr" defTabSz="400050">
            <a:lnSpc>
              <a:spcPct val="90000"/>
            </a:lnSpc>
            <a:spcBef>
              <a:spcPct val="0"/>
            </a:spcBef>
            <a:spcAft>
              <a:spcPct val="35000"/>
            </a:spcAft>
            <a:buNone/>
          </a:pPr>
          <a:r>
            <a:rPr lang="en-GB" sz="900" kern="1200">
              <a:solidFill>
                <a:schemeClr val="tx1"/>
              </a:solidFill>
            </a:rPr>
            <a:t>Professional Status Co-ordinator</a:t>
          </a:r>
        </a:p>
      </dsp:txBody>
      <dsp:txXfrm>
        <a:off x="2092131" y="3521218"/>
        <a:ext cx="1152543" cy="576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5D2E-970D-4EB7-B899-3C68BEFF6AC8}">
      <dsp:nvSpPr>
        <dsp:cNvPr id="0" name=""/>
        <dsp:cNvSpPr/>
      </dsp:nvSpPr>
      <dsp:spPr>
        <a:xfrm>
          <a:off x="4669066" y="28251"/>
          <a:ext cx="941575" cy="94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1. Self-assessment</a:t>
          </a:r>
        </a:p>
      </dsp:txBody>
      <dsp:txXfrm>
        <a:off x="4669066" y="28251"/>
        <a:ext cx="941575" cy="941575"/>
      </dsp:txXfrm>
    </dsp:sp>
    <dsp:sp modelId="{5502924D-6686-4B3A-A986-A1F0C49754D4}">
      <dsp:nvSpPr>
        <dsp:cNvPr id="0" name=""/>
        <dsp:cNvSpPr/>
      </dsp:nvSpPr>
      <dsp:spPr>
        <a:xfrm>
          <a:off x="2454995" y="1114"/>
          <a:ext cx="3529158" cy="3529158"/>
        </a:xfrm>
        <a:prstGeom prst="circularArrow">
          <a:avLst>
            <a:gd name="adj1" fmla="val 5203"/>
            <a:gd name="adj2" fmla="val 336089"/>
            <a:gd name="adj3" fmla="val 21292525"/>
            <a:gd name="adj4" fmla="val 19766867"/>
            <a:gd name="adj5" fmla="val 60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AB5B0-65EB-44BE-80BB-3E0FBE0EA65D}">
      <dsp:nvSpPr>
        <dsp:cNvPr id="0" name=""/>
        <dsp:cNvSpPr/>
      </dsp:nvSpPr>
      <dsp:spPr>
        <a:xfrm>
          <a:off x="5237829" y="1778725"/>
          <a:ext cx="941575" cy="94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2. Professional development plan</a:t>
          </a:r>
        </a:p>
      </dsp:txBody>
      <dsp:txXfrm>
        <a:off x="5237829" y="1778725"/>
        <a:ext cx="941575" cy="941575"/>
      </dsp:txXfrm>
    </dsp:sp>
    <dsp:sp modelId="{56E322E7-5140-4E7C-9224-CB178076C116}">
      <dsp:nvSpPr>
        <dsp:cNvPr id="0" name=""/>
        <dsp:cNvSpPr/>
      </dsp:nvSpPr>
      <dsp:spPr>
        <a:xfrm>
          <a:off x="2454995" y="1114"/>
          <a:ext cx="3529158" cy="3529158"/>
        </a:xfrm>
        <a:prstGeom prst="circularArrow">
          <a:avLst>
            <a:gd name="adj1" fmla="val 5203"/>
            <a:gd name="adj2" fmla="val 336089"/>
            <a:gd name="adj3" fmla="val 4013955"/>
            <a:gd name="adj4" fmla="val 2254115"/>
            <a:gd name="adj5" fmla="val 607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E2B6D-B1DB-4C06-A8A6-DD46F83B5BCF}">
      <dsp:nvSpPr>
        <dsp:cNvPr id="0" name=""/>
        <dsp:cNvSpPr/>
      </dsp:nvSpPr>
      <dsp:spPr>
        <a:xfrm>
          <a:off x="3748787" y="2860577"/>
          <a:ext cx="941575" cy="94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3. CPD record</a:t>
          </a:r>
        </a:p>
      </dsp:txBody>
      <dsp:txXfrm>
        <a:off x="3748787" y="2860577"/>
        <a:ext cx="941575" cy="941575"/>
      </dsp:txXfrm>
    </dsp:sp>
    <dsp:sp modelId="{D9A461BD-1DC3-4A17-B0E7-1F75BF5EE3E4}">
      <dsp:nvSpPr>
        <dsp:cNvPr id="0" name=""/>
        <dsp:cNvSpPr/>
      </dsp:nvSpPr>
      <dsp:spPr>
        <a:xfrm>
          <a:off x="2454995" y="1114"/>
          <a:ext cx="3529158" cy="3529158"/>
        </a:xfrm>
        <a:prstGeom prst="circularArrow">
          <a:avLst>
            <a:gd name="adj1" fmla="val 5203"/>
            <a:gd name="adj2" fmla="val 336089"/>
            <a:gd name="adj3" fmla="val 8209796"/>
            <a:gd name="adj4" fmla="val 6449956"/>
            <a:gd name="adj5" fmla="val 6070"/>
          </a:avLst>
        </a:prstGeom>
        <a:solidFill>
          <a:srgbClr val="0071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22561-DE75-447E-82D7-7132F960A4BA}">
      <dsp:nvSpPr>
        <dsp:cNvPr id="0" name=""/>
        <dsp:cNvSpPr/>
      </dsp:nvSpPr>
      <dsp:spPr>
        <a:xfrm>
          <a:off x="2259745" y="1778725"/>
          <a:ext cx="941575" cy="94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4. Critical reflection</a:t>
          </a:r>
        </a:p>
      </dsp:txBody>
      <dsp:txXfrm>
        <a:off x="2259745" y="1778725"/>
        <a:ext cx="941575" cy="941575"/>
      </dsp:txXfrm>
    </dsp:sp>
    <dsp:sp modelId="{042EBC80-08D9-4B16-9B1F-0B62D99DA9A0}">
      <dsp:nvSpPr>
        <dsp:cNvPr id="0" name=""/>
        <dsp:cNvSpPr/>
      </dsp:nvSpPr>
      <dsp:spPr>
        <a:xfrm>
          <a:off x="2454995" y="1114"/>
          <a:ext cx="3529158" cy="3529158"/>
        </a:xfrm>
        <a:prstGeom prst="circularArrow">
          <a:avLst>
            <a:gd name="adj1" fmla="val 5203"/>
            <a:gd name="adj2" fmla="val 336089"/>
            <a:gd name="adj3" fmla="val 12297044"/>
            <a:gd name="adj4" fmla="val 10771386"/>
            <a:gd name="adj5" fmla="val 60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3F9AB-E81A-4080-BAB2-0F8DF569F701}">
      <dsp:nvSpPr>
        <dsp:cNvPr id="0" name=""/>
        <dsp:cNvSpPr/>
      </dsp:nvSpPr>
      <dsp:spPr>
        <a:xfrm>
          <a:off x="2828508" y="28251"/>
          <a:ext cx="941575" cy="94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5. Final action plan</a:t>
          </a:r>
        </a:p>
      </dsp:txBody>
      <dsp:txXfrm>
        <a:off x="2828508" y="28251"/>
        <a:ext cx="941575" cy="941575"/>
      </dsp:txXfrm>
    </dsp:sp>
    <dsp:sp modelId="{F42D6127-C31A-4851-94AC-64E3BEE4A567}">
      <dsp:nvSpPr>
        <dsp:cNvPr id="0" name=""/>
        <dsp:cNvSpPr/>
      </dsp:nvSpPr>
      <dsp:spPr>
        <a:xfrm>
          <a:off x="2454995" y="1114"/>
          <a:ext cx="3529158" cy="3529158"/>
        </a:xfrm>
        <a:prstGeom prst="circularArrow">
          <a:avLst>
            <a:gd name="adj1" fmla="val 5203"/>
            <a:gd name="adj2" fmla="val 336089"/>
            <a:gd name="adj3" fmla="val 16864946"/>
            <a:gd name="adj4" fmla="val 15198965"/>
            <a:gd name="adj5" fmla="val 6070"/>
          </a:avLst>
        </a:prstGeom>
        <a:solidFill>
          <a:srgbClr val="0071F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640F-FD59-4D42-B60A-9A93CE49670F}">
      <dsp:nvSpPr>
        <dsp:cNvPr id="0" name=""/>
        <dsp:cNvSpPr/>
      </dsp:nvSpPr>
      <dsp:spPr>
        <a:xfrm>
          <a:off x="0" y="439"/>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E9B6A-4684-4E17-B217-74BEF581B60A}">
      <dsp:nvSpPr>
        <dsp:cNvPr id="0" name=""/>
        <dsp:cNvSpPr/>
      </dsp:nvSpPr>
      <dsp:spPr>
        <a:xfrm>
          <a:off x="311105" y="231840"/>
          <a:ext cx="565646" cy="565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C96DA-C123-46B5-B785-4C53852C24D1}">
      <dsp:nvSpPr>
        <dsp:cNvPr id="0" name=""/>
        <dsp:cNvSpPr/>
      </dsp:nvSpPr>
      <dsp:spPr>
        <a:xfrm>
          <a:off x="1187858" y="439"/>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a:rPr>
            <a:t>Receive a certificate of achievement upon completion</a:t>
          </a:r>
          <a:endParaRPr lang="en-US" sz="2400" kern="1200"/>
        </a:p>
      </dsp:txBody>
      <dsp:txXfrm>
        <a:off x="1187858" y="439"/>
        <a:ext cx="4419274" cy="1028448"/>
      </dsp:txXfrm>
    </dsp:sp>
    <dsp:sp modelId="{13492455-81C1-4EDB-A7FB-2B1FB939BC3A}">
      <dsp:nvSpPr>
        <dsp:cNvPr id="0" name=""/>
        <dsp:cNvSpPr/>
      </dsp:nvSpPr>
      <dsp:spPr>
        <a:xfrm>
          <a:off x="0" y="1286000"/>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12E7F-7D60-42C4-B37F-8D83346F8FF8}">
      <dsp:nvSpPr>
        <dsp:cNvPr id="0" name=""/>
        <dsp:cNvSpPr/>
      </dsp:nvSpPr>
      <dsp:spPr>
        <a:xfrm>
          <a:off x="311105" y="1517401"/>
          <a:ext cx="565646" cy="565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D5C12-2A6A-406C-8019-5F1F540321B3}">
      <dsp:nvSpPr>
        <dsp:cNvPr id="0" name=""/>
        <dsp:cNvSpPr/>
      </dsp:nvSpPr>
      <dsp:spPr>
        <a:xfrm>
          <a:off x="1187858" y="1286000"/>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a:rPr>
            <a:t>Can use the 'MSET QTLS' designation</a:t>
          </a:r>
          <a:endParaRPr lang="en-US" sz="2400" kern="1200">
            <a:latin typeface="Arial"/>
          </a:endParaRPr>
        </a:p>
      </dsp:txBody>
      <dsp:txXfrm>
        <a:off x="1187858" y="1286000"/>
        <a:ext cx="4419274" cy="1028448"/>
      </dsp:txXfrm>
    </dsp:sp>
    <dsp:sp modelId="{48196245-0D62-4EC3-B30C-C66BDE11A83B}">
      <dsp:nvSpPr>
        <dsp:cNvPr id="0" name=""/>
        <dsp:cNvSpPr/>
      </dsp:nvSpPr>
      <dsp:spPr>
        <a:xfrm>
          <a:off x="0" y="2571561"/>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DFF2E-C9A2-4F22-8506-27BE5A5E7EE8}">
      <dsp:nvSpPr>
        <dsp:cNvPr id="0" name=""/>
        <dsp:cNvSpPr/>
      </dsp:nvSpPr>
      <dsp:spPr>
        <a:xfrm>
          <a:off x="311105" y="2802962"/>
          <a:ext cx="565646" cy="5656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8B873-26A4-4337-AD05-24FBAFEC3948}">
      <dsp:nvSpPr>
        <dsp:cNvPr id="0" name=""/>
        <dsp:cNvSpPr/>
      </dsp:nvSpPr>
      <dsp:spPr>
        <a:xfrm>
          <a:off x="1187858" y="2571561"/>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rtl="0">
            <a:lnSpc>
              <a:spcPct val="100000"/>
            </a:lnSpc>
            <a:spcBef>
              <a:spcPct val="0"/>
            </a:spcBef>
            <a:spcAft>
              <a:spcPct val="35000"/>
            </a:spcAft>
            <a:buNone/>
          </a:pPr>
          <a:r>
            <a:rPr lang="en-GB" sz="2400" kern="1200">
              <a:latin typeface="Arial"/>
            </a:rPr>
            <a:t>Can start ATS, once it has been 4 years since your ITE</a:t>
          </a:r>
          <a:endParaRPr lang="en-GB" sz="2400" kern="1200"/>
        </a:p>
      </dsp:txBody>
      <dsp:txXfrm>
        <a:off x="1187858" y="2571561"/>
        <a:ext cx="4419274" cy="10284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02431-E4AA-4314-8CAA-7525B2CC9561}"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0BD71-7BCB-4D6D-A7AC-0649516156C0}" type="slidenum">
              <a:rPr lang="en-GB" smtClean="0"/>
              <a:t>‹#›</a:t>
            </a:fld>
            <a:endParaRPr lang="en-GB"/>
          </a:p>
        </p:txBody>
      </p:sp>
    </p:spTree>
    <p:extLst>
      <p:ext uri="{BB962C8B-B14F-4D97-AF65-F5344CB8AC3E}">
        <p14:creationId xmlns:p14="http://schemas.microsoft.com/office/powerpoint/2010/main" val="17731160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9</a:t>
            </a:fld>
            <a:endParaRPr lang="en-GB"/>
          </a:p>
        </p:txBody>
      </p:sp>
    </p:spTree>
    <p:extLst>
      <p:ext uri="{BB962C8B-B14F-4D97-AF65-F5344CB8AC3E}">
        <p14:creationId xmlns:p14="http://schemas.microsoft.com/office/powerpoint/2010/main" val="396005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17</a:t>
            </a:fld>
            <a:endParaRPr lang="en-GB"/>
          </a:p>
        </p:txBody>
      </p:sp>
    </p:spTree>
    <p:extLst>
      <p:ext uri="{BB962C8B-B14F-4D97-AF65-F5344CB8AC3E}">
        <p14:creationId xmlns:p14="http://schemas.microsoft.com/office/powerpoint/2010/main" val="122503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20</a:t>
            </a:fld>
            <a:endParaRPr lang="en-GB"/>
          </a:p>
        </p:txBody>
      </p:sp>
    </p:spTree>
    <p:extLst>
      <p:ext uri="{BB962C8B-B14F-4D97-AF65-F5344CB8AC3E}">
        <p14:creationId xmlns:p14="http://schemas.microsoft.com/office/powerpoint/2010/main" val="130932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24</a:t>
            </a:fld>
            <a:endParaRPr lang="en-GB"/>
          </a:p>
        </p:txBody>
      </p:sp>
    </p:spTree>
    <p:extLst>
      <p:ext uri="{BB962C8B-B14F-4D97-AF65-F5344CB8AC3E}">
        <p14:creationId xmlns:p14="http://schemas.microsoft.com/office/powerpoint/2010/main" val="384718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26</a:t>
            </a:fld>
            <a:endParaRPr lang="en-GB"/>
          </a:p>
        </p:txBody>
      </p:sp>
    </p:spTree>
    <p:extLst>
      <p:ext uri="{BB962C8B-B14F-4D97-AF65-F5344CB8AC3E}">
        <p14:creationId xmlns:p14="http://schemas.microsoft.com/office/powerpoint/2010/main" val="64280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28</a:t>
            </a:fld>
            <a:endParaRPr lang="en-GB"/>
          </a:p>
        </p:txBody>
      </p:sp>
    </p:spTree>
    <p:extLst>
      <p:ext uri="{BB962C8B-B14F-4D97-AF65-F5344CB8AC3E}">
        <p14:creationId xmlns:p14="http://schemas.microsoft.com/office/powerpoint/2010/main" val="21085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30</a:t>
            </a:fld>
            <a:endParaRPr lang="en-GB"/>
          </a:p>
        </p:txBody>
      </p:sp>
    </p:spTree>
    <p:extLst>
      <p:ext uri="{BB962C8B-B14F-4D97-AF65-F5344CB8AC3E}">
        <p14:creationId xmlns:p14="http://schemas.microsoft.com/office/powerpoint/2010/main" val="909763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0" y="1045531"/>
            <a:ext cx="5532188" cy="1790700"/>
          </a:xfrm>
        </p:spPr>
        <p:txBody>
          <a:bodyPr anchor="b">
            <a:normAutofit/>
          </a:bodyPr>
          <a:lstStyle>
            <a:lvl1pPr algn="l">
              <a:lnSpc>
                <a:spcPts val="4950"/>
              </a:lnSpc>
              <a:defRPr sz="4800" b="1"/>
            </a:lvl1pPr>
          </a:lstStyle>
          <a:p>
            <a:r>
              <a:rPr lang="en-US"/>
              <a:t>Presentation title in here</a:t>
            </a:r>
          </a:p>
        </p:txBody>
      </p:sp>
      <p:sp>
        <p:nvSpPr>
          <p:cNvPr id="3" name="Subtitle 2"/>
          <p:cNvSpPr>
            <a:spLocks noGrp="1"/>
          </p:cNvSpPr>
          <p:nvPr>
            <p:ph type="subTitle" idx="1" hasCustomPrompt="1"/>
          </p:nvPr>
        </p:nvSpPr>
        <p:spPr>
          <a:xfrm>
            <a:off x="540000" y="3286800"/>
            <a:ext cx="5532188" cy="492757"/>
          </a:xfrm>
        </p:spPr>
        <p:txBody>
          <a:bodyPr anchor="b" anchorCtr="0">
            <a:normAutofit/>
          </a:bodyPr>
          <a:lstStyle>
            <a:lvl1pPr marL="0" indent="0" algn="l">
              <a:lnSpc>
                <a:spcPts val="1800"/>
              </a:lnSpc>
              <a:spcBef>
                <a:spcPts val="0"/>
              </a:spcBef>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0" y="3733200"/>
            <a:ext cx="5532188" cy="519112"/>
          </a:xfrm>
        </p:spPr>
        <p:txBody>
          <a:bodyPr>
            <a:normAutofit/>
          </a:bodyPr>
          <a:lstStyle>
            <a:lvl1pPr marL="0" indent="0">
              <a:buNone/>
              <a:defRPr sz="1800" b="0" i="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3" y="271421"/>
            <a:ext cx="1475309" cy="783797"/>
          </a:xfrm>
          <a:prstGeom prst="rect">
            <a:avLst/>
          </a:prstGeom>
        </p:spPr>
      </p:pic>
      <p:pic>
        <p:nvPicPr>
          <p:cNvPr id="7" name="Picture 6">
            <a:extLst>
              <a:ext uri="{FF2B5EF4-FFF2-40B4-BE49-F238E27FC236}">
                <a16:creationId xmlns:a16="http://schemas.microsoft.com/office/drawing/2014/main" id="{BE7D6238-9C80-455D-83A3-B62E483F6E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0" y="3325928"/>
            <a:ext cx="2159999" cy="1944880"/>
          </a:xfrm>
          <a:prstGeom prst="rect">
            <a:avLst/>
          </a:prstGeom>
        </p:spPr>
      </p:pic>
    </p:spTree>
    <p:extLst>
      <p:ext uri="{BB962C8B-B14F-4D97-AF65-F5344CB8AC3E}">
        <p14:creationId xmlns:p14="http://schemas.microsoft.com/office/powerpoint/2010/main" val="1135448201"/>
      </p:ext>
    </p:extLst>
  </p:cSld>
  <p:clrMapOvr>
    <a:masterClrMapping/>
  </p:clrMapOvr>
  <p:extLst>
    <p:ext uri="{DCECCB84-F9BA-43D5-87BE-67443E8EF086}">
      <p15:sldGuideLst xmlns:p15="http://schemas.microsoft.com/office/powerpoint/2012/main">
        <p15:guide id="1" pos="2880" userDrawn="1">
          <p15:clr>
            <a:srgbClr val="FBAE40"/>
          </p15:clr>
        </p15:guide>
        <p15:guide id="2" pos="338" userDrawn="1">
          <p15:clr>
            <a:srgbClr val="FBAE40"/>
          </p15:clr>
        </p15:guide>
        <p15:guide id="3" pos="5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0" y="986400"/>
            <a:ext cx="4087969" cy="3601574"/>
          </a:xfrm>
        </p:spPr>
        <p:txBody>
          <a:bodyPr>
            <a:noAutofit/>
          </a:bodyPr>
          <a:lstStyle>
            <a:lvl1pPr marL="0" indent="0">
              <a:lnSpc>
                <a:spcPts val="2800"/>
              </a:lnSpc>
              <a:spcBef>
                <a:spcPts val="0"/>
              </a:spcBef>
              <a:buNone/>
              <a:defRPr sz="2700" b="1">
                <a:solidFill>
                  <a:schemeClr val="accent1"/>
                </a:solidFill>
              </a:defRPr>
            </a:lvl1pPr>
            <a:lvl2pPr marL="270000" indent="-270000">
              <a:lnSpc>
                <a:spcPts val="2800"/>
              </a:lnSpc>
              <a:spcBef>
                <a:spcPts val="0"/>
              </a:spcBef>
              <a:buFont typeface="Calibri" panose="020F0502020204030204" pitchFamily="34" charset="0"/>
              <a:buChar char="–"/>
              <a:defRPr sz="2700" b="1">
                <a:solidFill>
                  <a:schemeClr val="accent1"/>
                </a:solidFill>
              </a:defRPr>
            </a:lvl2pPr>
            <a:lvl3pPr marL="612000" indent="-270000">
              <a:lnSpc>
                <a:spcPts val="2800"/>
              </a:lnSpc>
              <a:buFont typeface="Calibri" panose="020F0502020204030204" pitchFamily="34" charset="0"/>
              <a:buChar char="–"/>
              <a:defRPr sz="2700" b="1">
                <a:solidFill>
                  <a:schemeClr val="accent1"/>
                </a:solidFill>
              </a:defRPr>
            </a:lvl3pPr>
            <a:lvl4pPr marL="990000" indent="-270000">
              <a:lnSpc>
                <a:spcPts val="2800"/>
              </a:lnSpc>
              <a:buFont typeface="Calibri" panose="020F0502020204030204" pitchFamily="34" charset="0"/>
              <a:buChar char="–"/>
              <a:defRPr sz="2700" b="1">
                <a:solidFill>
                  <a:schemeClr val="accent1"/>
                </a:solidFill>
              </a:defRPr>
            </a:lvl4pPr>
            <a:lvl5pPr marL="1260000" indent="-270000">
              <a:lnSpc>
                <a:spcPts val="2800"/>
              </a:lnSpc>
              <a:buFont typeface="Calibri" panose="020F0502020204030204" pitchFamily="34" charset="0"/>
              <a:buChar char="–"/>
              <a:defRPr sz="27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65993"/>
            <a:ext cx="429480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499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27051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63839-DCA0-4DA1-B131-6EA3B05D9E40}"/>
              </a:ext>
            </a:extLst>
          </p:cNvPr>
          <p:cNvSpPr>
            <a:spLocks noGrp="1"/>
          </p:cNvSpPr>
          <p:nvPr>
            <p:ph type="pic" sz="quarter" idx="19"/>
          </p:nvPr>
        </p:nvSpPr>
        <p:spPr>
          <a:xfrm>
            <a:off x="-1" y="0"/>
            <a:ext cx="5172075" cy="5143500"/>
          </a:xfrm>
          <a:solidFill>
            <a:schemeClr val="bg2"/>
          </a:solidFill>
        </p:spPr>
        <p:txBody>
          <a:bodyPr/>
          <a:lstStyle/>
          <a:p>
            <a:r>
              <a:rPr lang="en-US"/>
              <a:t>Click icon to add picture</a:t>
            </a:r>
            <a:endParaRPr lang="en-GB"/>
          </a:p>
        </p:txBody>
      </p:sp>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0" name="Content Placeholder 13"/>
          <p:cNvSpPr>
            <a:spLocks noGrp="1"/>
          </p:cNvSpPr>
          <p:nvPr>
            <p:ph sz="quarter" idx="18"/>
          </p:nvPr>
        </p:nvSpPr>
        <p:spPr>
          <a:xfrm>
            <a:off x="4715197" y="964800"/>
            <a:ext cx="4151602" cy="363775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72CD0F8-03A2-44D6-BB2D-AFF3A2AB271A}"/>
              </a:ext>
            </a:extLst>
          </p:cNvPr>
          <p:cNvSpPr>
            <a:spLocks noGrp="1"/>
          </p:cNvSpPr>
          <p:nvPr>
            <p:ph type="title"/>
          </p:nvPr>
        </p:nvSpPr>
        <p:spPr>
          <a:xfrm>
            <a:off x="4715196" y="252000"/>
            <a:ext cx="4151603" cy="358819"/>
          </a:xfrm>
        </p:spPr>
        <p:txBody>
          <a:bodyPr anchor="t" anchorCtr="0">
            <a:normAutofit/>
          </a:bodyPr>
          <a:lstStyle>
            <a:lvl1pPr>
              <a:lnSpc>
                <a:spcPts val="2200"/>
              </a:lnSpc>
              <a:defRPr sz="2200" b="1"/>
            </a:lvl1pPr>
          </a:lstStyle>
          <a:p>
            <a:r>
              <a:rPr lang="en-US"/>
              <a:t>Click to edit Master title style</a:t>
            </a:r>
            <a:endParaRPr lang="en-GB"/>
          </a:p>
        </p:txBody>
      </p:sp>
    </p:spTree>
    <p:extLst>
      <p:ext uri="{BB962C8B-B14F-4D97-AF65-F5344CB8AC3E}">
        <p14:creationId xmlns:p14="http://schemas.microsoft.com/office/powerpoint/2010/main" val="306460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6" name="Picture Placeholder 5"/>
          <p:cNvSpPr>
            <a:spLocks noGrp="1"/>
          </p:cNvSpPr>
          <p:nvPr>
            <p:ph type="pic" sz="quarter" idx="12"/>
          </p:nvPr>
        </p:nvSpPr>
        <p:spPr>
          <a:xfrm>
            <a:off x="4024311" y="-7145"/>
            <a:ext cx="5119689" cy="5143501"/>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3"/>
          </p:nvPr>
        </p:nvSpPr>
        <p:spPr>
          <a:xfrm>
            <a:off x="233363" y="992982"/>
            <a:ext cx="4122737" cy="3511227"/>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DA2C159E-F13C-4A85-9A41-E7669D3E0D70}" type="slidenum">
              <a:rPr lang="en-GB" smtClean="0"/>
              <a:pPr/>
              <a:t>‹#›</a:t>
            </a:fld>
            <a:endParaRPr lang="en-GB"/>
          </a:p>
        </p:txBody>
      </p:sp>
      <p:pic>
        <p:nvPicPr>
          <p:cNvPr id="10" name="Picture 9">
            <a:extLst>
              <a:ext uri="{FF2B5EF4-FFF2-40B4-BE49-F238E27FC236}">
                <a16:creationId xmlns:a16="http://schemas.microsoft.com/office/drawing/2014/main" id="{CC68B6C6-98AC-4927-93BA-19F3F82EB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144" y="267681"/>
            <a:ext cx="568719" cy="568719"/>
          </a:xfrm>
          <a:prstGeom prst="rect">
            <a:avLst/>
          </a:prstGeom>
        </p:spPr>
      </p:pic>
    </p:spTree>
    <p:extLst>
      <p:ext uri="{BB962C8B-B14F-4D97-AF65-F5344CB8AC3E}">
        <p14:creationId xmlns:p14="http://schemas.microsoft.com/office/powerpoint/2010/main" val="4222908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4" name="Picture Placeholder 3">
            <a:extLst>
              <a:ext uri="{FF2B5EF4-FFF2-40B4-BE49-F238E27FC236}">
                <a16:creationId xmlns:a16="http://schemas.microsoft.com/office/drawing/2014/main" id="{BC2BA62D-4555-4A7C-9AE8-74F8A8DBED0F}"/>
              </a:ext>
            </a:extLst>
          </p:cNvPr>
          <p:cNvSpPr>
            <a:spLocks noGrp="1"/>
          </p:cNvSpPr>
          <p:nvPr>
            <p:ph type="pic" sz="quarter" idx="12"/>
          </p:nvPr>
        </p:nvSpPr>
        <p:spPr>
          <a:xfrm>
            <a:off x="252000" y="975438"/>
            <a:ext cx="1980000" cy="1980000"/>
          </a:xfrm>
          <a:prstGeom prst="ellipse">
            <a:avLst/>
          </a:prstGeom>
        </p:spPr>
        <p:txBody>
          <a:bodyPr/>
          <a:lstStyle/>
          <a:p>
            <a:r>
              <a:rPr lang="en-US"/>
              <a:t>Click icon to add picture</a:t>
            </a:r>
            <a:endParaRPr lang="en-GB"/>
          </a:p>
        </p:txBody>
      </p:sp>
      <p:sp>
        <p:nvSpPr>
          <p:cNvPr id="10" name="Picture Placeholder 3">
            <a:extLst>
              <a:ext uri="{FF2B5EF4-FFF2-40B4-BE49-F238E27FC236}">
                <a16:creationId xmlns:a16="http://schemas.microsoft.com/office/drawing/2014/main" id="{DEC71596-F23A-4A29-A8CB-773F5BFD5F94}"/>
              </a:ext>
            </a:extLst>
          </p:cNvPr>
          <p:cNvSpPr>
            <a:spLocks noGrp="1"/>
          </p:cNvSpPr>
          <p:nvPr>
            <p:ph type="pic" sz="quarter" idx="13"/>
          </p:nvPr>
        </p:nvSpPr>
        <p:spPr>
          <a:xfrm>
            <a:off x="2490000" y="975438"/>
            <a:ext cx="1980000" cy="1980000"/>
          </a:xfrm>
          <a:prstGeom prst="ellipse">
            <a:avLst/>
          </a:prstGeom>
        </p:spPr>
        <p:txBody>
          <a:bodyPr/>
          <a:lstStyle/>
          <a:p>
            <a:r>
              <a:rPr lang="en-US"/>
              <a:t>Click icon to add picture</a:t>
            </a:r>
            <a:endParaRPr lang="en-GB"/>
          </a:p>
        </p:txBody>
      </p:sp>
      <p:sp>
        <p:nvSpPr>
          <p:cNvPr id="11" name="Picture Placeholder 3">
            <a:extLst>
              <a:ext uri="{FF2B5EF4-FFF2-40B4-BE49-F238E27FC236}">
                <a16:creationId xmlns:a16="http://schemas.microsoft.com/office/drawing/2014/main" id="{0AEC0BBA-8B27-432A-9A77-880E0F7E2F05}"/>
              </a:ext>
            </a:extLst>
          </p:cNvPr>
          <p:cNvSpPr>
            <a:spLocks noGrp="1"/>
          </p:cNvSpPr>
          <p:nvPr>
            <p:ph type="pic" sz="quarter" idx="14"/>
          </p:nvPr>
        </p:nvSpPr>
        <p:spPr>
          <a:xfrm>
            <a:off x="4728000" y="975438"/>
            <a:ext cx="1980000" cy="1980000"/>
          </a:xfrm>
          <a:prstGeom prst="ellipse">
            <a:avLst/>
          </a:prstGeom>
        </p:spPr>
        <p:txBody>
          <a:bodyPr/>
          <a:lstStyle/>
          <a:p>
            <a:r>
              <a:rPr lang="en-US"/>
              <a:t>Click icon to add picture</a:t>
            </a:r>
            <a:endParaRPr lang="en-GB"/>
          </a:p>
        </p:txBody>
      </p:sp>
      <p:sp>
        <p:nvSpPr>
          <p:cNvPr id="16" name="Picture Placeholder 3">
            <a:extLst>
              <a:ext uri="{FF2B5EF4-FFF2-40B4-BE49-F238E27FC236}">
                <a16:creationId xmlns:a16="http://schemas.microsoft.com/office/drawing/2014/main" id="{0EDBE0EF-5645-4970-A99C-C59FE0E8AECC}"/>
              </a:ext>
            </a:extLst>
          </p:cNvPr>
          <p:cNvSpPr>
            <a:spLocks noGrp="1"/>
          </p:cNvSpPr>
          <p:nvPr>
            <p:ph type="pic" sz="quarter" idx="15"/>
          </p:nvPr>
        </p:nvSpPr>
        <p:spPr>
          <a:xfrm>
            <a:off x="6966000" y="975438"/>
            <a:ext cx="1980000" cy="1980000"/>
          </a:xfrm>
          <a:prstGeom prst="ellipse">
            <a:avLst/>
          </a:prstGeom>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AEC1937B-39F5-4157-AB81-32CDCFCCE7FC}"/>
              </a:ext>
            </a:extLst>
          </p:cNvPr>
          <p:cNvSpPr>
            <a:spLocks noGrp="1"/>
          </p:cNvSpPr>
          <p:nvPr>
            <p:ph type="body" sz="quarter" idx="16"/>
          </p:nvPr>
        </p:nvSpPr>
        <p:spPr>
          <a:xfrm>
            <a:off x="252413" y="3221038"/>
            <a:ext cx="3927475"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19" name="Text Placeholder 17">
            <a:extLst>
              <a:ext uri="{FF2B5EF4-FFF2-40B4-BE49-F238E27FC236}">
                <a16:creationId xmlns:a16="http://schemas.microsoft.com/office/drawing/2014/main" id="{30830F63-DE9D-4930-B00A-21E9CF3B3625}"/>
              </a:ext>
            </a:extLst>
          </p:cNvPr>
          <p:cNvSpPr>
            <a:spLocks noGrp="1"/>
          </p:cNvSpPr>
          <p:nvPr>
            <p:ph type="body" sz="quarter" idx="17"/>
          </p:nvPr>
        </p:nvSpPr>
        <p:spPr>
          <a:xfrm>
            <a:off x="4728000" y="3221038"/>
            <a:ext cx="4138800"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8520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hasCustomPrompt="1"/>
          </p:nvPr>
        </p:nvSpPr>
        <p:spPr>
          <a:xfrm>
            <a:off x="252000" y="252000"/>
            <a:ext cx="8630063"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7"/>
          </p:nvPr>
        </p:nvSpPr>
        <p:spPr/>
        <p:txBody>
          <a:bodyPr/>
          <a:lstStyle/>
          <a:p>
            <a:r>
              <a:rPr lang="en-GB"/>
              <a:t>SOCIETY FOR EDUCATION AND TRAINING</a:t>
            </a:r>
          </a:p>
        </p:txBody>
      </p:sp>
    </p:spTree>
    <p:extLst>
      <p:ext uri="{BB962C8B-B14F-4D97-AF65-F5344CB8AC3E}">
        <p14:creationId xmlns:p14="http://schemas.microsoft.com/office/powerpoint/2010/main" val="277753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0" y="1045531"/>
            <a:ext cx="5532188" cy="1790700"/>
          </a:xfrm>
        </p:spPr>
        <p:txBody>
          <a:bodyPr anchor="b">
            <a:normAutofit/>
          </a:bodyPr>
          <a:lstStyle>
            <a:lvl1pPr algn="l">
              <a:lnSpc>
                <a:spcPts val="4950"/>
              </a:lnSpc>
              <a:defRPr sz="4800" b="1"/>
            </a:lvl1pPr>
          </a:lstStyle>
          <a:p>
            <a:r>
              <a:rPr lang="en-US"/>
              <a:t>Click to edit Master title style</a:t>
            </a:r>
          </a:p>
        </p:txBody>
      </p:sp>
      <p:pic>
        <p:nvPicPr>
          <p:cNvPr id="5" name="Picture 4">
            <a:extLst>
              <a:ext uri="{FF2B5EF4-FFF2-40B4-BE49-F238E27FC236}">
                <a16:creationId xmlns:a16="http://schemas.microsoft.com/office/drawing/2014/main" id="{611FBC40-830C-4C35-8E59-CD88379C7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3" y="271421"/>
            <a:ext cx="1475309" cy="783797"/>
          </a:xfrm>
          <a:prstGeom prst="rect">
            <a:avLst/>
          </a:prstGeom>
        </p:spPr>
      </p:pic>
      <p:pic>
        <p:nvPicPr>
          <p:cNvPr id="6" name="Picture 5">
            <a:extLst>
              <a:ext uri="{FF2B5EF4-FFF2-40B4-BE49-F238E27FC236}">
                <a16:creationId xmlns:a16="http://schemas.microsoft.com/office/drawing/2014/main" id="{71B625F9-C37F-46E1-B77E-F3386ACB3B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0" y="3325928"/>
            <a:ext cx="2159999" cy="1944880"/>
          </a:xfrm>
          <a:prstGeom prst="rect">
            <a:avLst/>
          </a:prstGeom>
        </p:spPr>
      </p:pic>
    </p:spTree>
    <p:extLst>
      <p:ext uri="{BB962C8B-B14F-4D97-AF65-F5344CB8AC3E}">
        <p14:creationId xmlns:p14="http://schemas.microsoft.com/office/powerpoint/2010/main" val="273302663"/>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0" y="1045531"/>
            <a:ext cx="5532188" cy="1790700"/>
          </a:xfrm>
        </p:spPr>
        <p:txBody>
          <a:bodyPr anchor="b">
            <a:normAutofit/>
          </a:bodyPr>
          <a:lstStyle>
            <a:lvl1pPr algn="l">
              <a:lnSpc>
                <a:spcPts val="4950"/>
              </a:lnSpc>
              <a:defRPr sz="4800" b="1">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D2A86D11-C096-4693-91C7-EE134551C2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6" name="Picture 5">
            <a:extLst>
              <a:ext uri="{FF2B5EF4-FFF2-40B4-BE49-F238E27FC236}">
                <a16:creationId xmlns:a16="http://schemas.microsoft.com/office/drawing/2014/main" id="{83D788F5-3F64-487A-9705-5FB53E82E0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5" y="271421"/>
            <a:ext cx="1475305" cy="783797"/>
          </a:xfrm>
          <a:prstGeom prst="rect">
            <a:avLst/>
          </a:prstGeom>
        </p:spPr>
      </p:pic>
    </p:spTree>
    <p:extLst>
      <p:ext uri="{BB962C8B-B14F-4D97-AF65-F5344CB8AC3E}">
        <p14:creationId xmlns:p14="http://schemas.microsoft.com/office/powerpoint/2010/main" val="2405584825"/>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8DEC-A47D-47F4-9CEB-B041591AC7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6BB89D-F363-4595-94D1-BCA04F7C198B}"/>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E37C7-8F26-4469-AFF3-81D6E0FD3048}"/>
              </a:ext>
            </a:extLst>
          </p:cNvPr>
          <p:cNvSpPr>
            <a:spLocks noGrp="1"/>
          </p:cNvSpPr>
          <p:nvPr>
            <p:ph type="dt" sz="half" idx="10"/>
          </p:nvPr>
        </p:nvSpPr>
        <p:spPr>
          <a:xfrm>
            <a:off x="628650" y="4767264"/>
            <a:ext cx="2057400" cy="273844"/>
          </a:xfrm>
          <a:prstGeom prst="rect">
            <a:avLst/>
          </a:prstGeom>
        </p:spPr>
        <p:txBody>
          <a:bodyPr/>
          <a:lstStyle/>
          <a:p>
            <a:fld id="{E5888E2F-EE27-43D1-B944-15D2660B1E48}" type="datetimeFigureOut">
              <a:rPr lang="en-GB" smtClean="0"/>
              <a:t>21/03/2022</a:t>
            </a:fld>
            <a:endParaRPr lang="en-GB"/>
          </a:p>
        </p:txBody>
      </p:sp>
      <p:sp>
        <p:nvSpPr>
          <p:cNvPr id="5" name="Footer Placeholder 4">
            <a:extLst>
              <a:ext uri="{FF2B5EF4-FFF2-40B4-BE49-F238E27FC236}">
                <a16:creationId xmlns:a16="http://schemas.microsoft.com/office/drawing/2014/main" id="{947D4F1F-6D9E-44C9-9AC0-2FB43110A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43895D-CBC4-4814-BFDA-3D0A855E3050}"/>
              </a:ext>
            </a:extLst>
          </p:cNvPr>
          <p:cNvSpPr>
            <a:spLocks noGrp="1"/>
          </p:cNvSpPr>
          <p:nvPr>
            <p:ph type="sldNum" sz="quarter" idx="12"/>
          </p:nvPr>
        </p:nvSpPr>
        <p:spPr/>
        <p:txBody>
          <a:bodyPr/>
          <a:lstStyle/>
          <a:p>
            <a:fld id="{9F0602DC-06C1-447E-B062-D71923641F07}" type="slidenum">
              <a:rPr lang="en-GB" smtClean="0"/>
              <a:t>‹#›</a:t>
            </a:fld>
            <a:endParaRPr lang="en-GB"/>
          </a:p>
        </p:txBody>
      </p:sp>
    </p:spTree>
    <p:extLst>
      <p:ext uri="{BB962C8B-B14F-4D97-AF65-F5344CB8AC3E}">
        <p14:creationId xmlns:p14="http://schemas.microsoft.com/office/powerpoint/2010/main" val="94518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0" y="1045531"/>
            <a:ext cx="5532188" cy="1790700"/>
          </a:xfrm>
        </p:spPr>
        <p:txBody>
          <a:bodyPr anchor="b">
            <a:normAutofit/>
          </a:bodyPr>
          <a:lstStyle>
            <a:lvl1pPr algn="l">
              <a:lnSpc>
                <a:spcPts val="4950"/>
              </a:lnSpc>
              <a:defRPr sz="4800" b="1">
                <a:solidFill>
                  <a:schemeClr val="bg1"/>
                </a:solidFill>
              </a:defRPr>
            </a:lvl1pPr>
          </a:lstStyle>
          <a:p>
            <a:r>
              <a:rPr lang="en-US"/>
              <a:t>Presentation title in here</a:t>
            </a:r>
          </a:p>
        </p:txBody>
      </p:sp>
      <p:sp>
        <p:nvSpPr>
          <p:cNvPr id="3" name="Subtitle 2"/>
          <p:cNvSpPr>
            <a:spLocks noGrp="1"/>
          </p:cNvSpPr>
          <p:nvPr>
            <p:ph type="subTitle" idx="1" hasCustomPrompt="1"/>
          </p:nvPr>
        </p:nvSpPr>
        <p:spPr>
          <a:xfrm>
            <a:off x="540000" y="3286800"/>
            <a:ext cx="5532188" cy="492757"/>
          </a:xfrm>
        </p:spPr>
        <p:txBody>
          <a:bodyPr anchor="b" anchorCtr="0">
            <a:normAutofit/>
          </a:bodyPr>
          <a:lstStyle>
            <a:lvl1pPr marL="0" indent="0" algn="l">
              <a:lnSpc>
                <a:spcPts val="1800"/>
              </a:lnSpc>
              <a:spcBef>
                <a:spcPts val="0"/>
              </a:spcBef>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0" y="3733200"/>
            <a:ext cx="5532188" cy="519112"/>
          </a:xfrm>
        </p:spPr>
        <p:txBody>
          <a:bodyPr>
            <a:normAutofit/>
          </a:bodyPr>
          <a:lstStyle>
            <a:lvl1pPr marL="0" indent="0">
              <a:buNone/>
              <a:defRPr sz="1800" b="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10" name="Picture 9">
            <a:extLst>
              <a:ext uri="{FF2B5EF4-FFF2-40B4-BE49-F238E27FC236}">
                <a16:creationId xmlns:a16="http://schemas.microsoft.com/office/drawing/2014/main" id="{B179FE0E-075B-4419-B8A5-9B632E014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5" y="271421"/>
            <a:ext cx="1475305" cy="783797"/>
          </a:xfrm>
          <a:prstGeom prst="rect">
            <a:avLst/>
          </a:prstGeom>
        </p:spPr>
      </p:pic>
    </p:spTree>
    <p:extLst>
      <p:ext uri="{BB962C8B-B14F-4D97-AF65-F5344CB8AC3E}">
        <p14:creationId xmlns:p14="http://schemas.microsoft.com/office/powerpoint/2010/main" val="4135958311"/>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0" y="2085971"/>
            <a:ext cx="3889125" cy="2171699"/>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Divider slide title in here</a:t>
            </a:r>
          </a:p>
        </p:txBody>
      </p:sp>
    </p:spTree>
    <p:extLst>
      <p:ext uri="{BB962C8B-B14F-4D97-AF65-F5344CB8AC3E}">
        <p14:creationId xmlns:p14="http://schemas.microsoft.com/office/powerpoint/2010/main" val="2169129089"/>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er 2">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0" y="2085971"/>
            <a:ext cx="4339183" cy="2171699"/>
          </a:xfrm>
        </p:spPr>
        <p:txBody>
          <a:bodyPr anchor="t" anchorCtr="0">
            <a:normAutofit/>
          </a:bodyPr>
          <a:lstStyle>
            <a:lvl1pPr marL="0" indent="0" algn="l">
              <a:lnSpc>
                <a:spcPts val="4600"/>
              </a:lnSpc>
              <a:spcBef>
                <a:spcPts val="0"/>
              </a:spcBef>
              <a:buNone/>
              <a:defRPr sz="46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Divider slide title in here</a:t>
            </a:r>
          </a:p>
        </p:txBody>
      </p:sp>
    </p:spTree>
    <p:extLst>
      <p:ext uri="{BB962C8B-B14F-4D97-AF65-F5344CB8AC3E}">
        <p14:creationId xmlns:p14="http://schemas.microsoft.com/office/powerpoint/2010/main" val="3748551066"/>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953"/>
          <a:stretch/>
        </p:blipFill>
        <p:spPr>
          <a:xfrm>
            <a:off x="0" y="0"/>
            <a:ext cx="6679406" cy="51435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5507811" y="1121570"/>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1190080" y="2085971"/>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a:t>
            </a:r>
          </a:p>
        </p:txBody>
      </p:sp>
    </p:spTree>
    <p:extLst>
      <p:ext uri="{BB962C8B-B14F-4D97-AF65-F5344CB8AC3E}">
        <p14:creationId xmlns:p14="http://schemas.microsoft.com/office/powerpoint/2010/main" val="291619633"/>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202" cy="51408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185717" y="964408"/>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4583743" y="1228724"/>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a:t>
            </a:r>
          </a:p>
        </p:txBody>
      </p:sp>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Tree>
    <p:extLst>
      <p:ext uri="{BB962C8B-B14F-4D97-AF65-F5344CB8AC3E}">
        <p14:creationId xmlns:p14="http://schemas.microsoft.com/office/powerpoint/2010/main" val="876209082"/>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SOCIETY FOR EDUCATION AND TRAINING</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463152" cy="3459831"/>
          </a:xfrm>
        </p:spPr>
        <p:txBody>
          <a:bodyPr lIns="0" tIns="0" rIns="0" bIns="0">
            <a:normAutofit/>
          </a:bodyPr>
          <a:lstStyle>
            <a:lvl1pPr marL="0" indent="0">
              <a:lnSpc>
                <a:spcPts val="4500"/>
              </a:lnSpc>
              <a:spcBef>
                <a:spcPts val="0"/>
              </a:spcBef>
              <a:buNone/>
              <a:defRPr lang="en-US" sz="4500" b="1" kern="1200" cap="none"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Edit Master text styles</a:t>
            </a:r>
          </a:p>
        </p:txBody>
      </p:sp>
      <p:sp>
        <p:nvSpPr>
          <p:cNvPr id="11" name="Text Placeholder 8"/>
          <p:cNvSpPr>
            <a:spLocks noGrp="1"/>
          </p:cNvSpPr>
          <p:nvPr>
            <p:ph type="body" sz="quarter" idx="15"/>
          </p:nvPr>
        </p:nvSpPr>
        <p:spPr>
          <a:xfrm>
            <a:off x="252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Edit Master text styles</a:t>
            </a:r>
          </a:p>
        </p:txBody>
      </p:sp>
      <p:sp>
        <p:nvSpPr>
          <p:cNvPr id="13"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186581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52000" y="986399"/>
            <a:ext cx="8614800" cy="3601475"/>
          </a:xfrm>
        </p:spPr>
        <p:txBody>
          <a:bodyPr>
            <a:normAutofit/>
          </a:bodyPr>
          <a:lstStyle>
            <a:lvl1pPr marL="0" indent="0">
              <a:lnSpc>
                <a:spcPts val="3600"/>
              </a:lnSpc>
              <a:spcBef>
                <a:spcPts val="0"/>
              </a:spcBef>
              <a:buNone/>
              <a:defRPr sz="3600" b="1">
                <a:solidFill>
                  <a:schemeClr val="accent1"/>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4"/>
          </p:nvPr>
        </p:nvSpPr>
        <p:spPr/>
        <p:txBody>
          <a:bodyPr/>
          <a:lstStyle/>
          <a:p>
            <a:r>
              <a:rPr lang="en-GB"/>
              <a:t>SOCIETY FOR EDUCATION AND TRAINING</a:t>
            </a:r>
          </a:p>
        </p:txBody>
      </p:sp>
    </p:spTree>
    <p:extLst>
      <p:ext uri="{BB962C8B-B14F-4D97-AF65-F5344CB8AC3E}">
        <p14:creationId xmlns:p14="http://schemas.microsoft.com/office/powerpoint/2010/main" val="314849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0" y="986400"/>
            <a:ext cx="8614800" cy="3601574"/>
          </a:xfrm>
        </p:spPr>
        <p:txBody>
          <a:bodyPr>
            <a:noAutofit/>
          </a:bodyPr>
          <a:lstStyle>
            <a:lvl1pPr marL="0" indent="0">
              <a:lnSpc>
                <a:spcPts val="2800"/>
              </a:lnSpc>
              <a:spcBef>
                <a:spcPts val="0"/>
              </a:spcBef>
              <a:spcAft>
                <a:spcPts val="0"/>
              </a:spcAft>
              <a:buNone/>
              <a:defRPr sz="2800"/>
            </a:lvl1pPr>
            <a:lvl2pPr marL="270000" indent="-270000">
              <a:lnSpc>
                <a:spcPts val="2800"/>
              </a:lnSpc>
              <a:spcBef>
                <a:spcPts val="0"/>
              </a:spcBef>
              <a:defRPr sz="2800"/>
            </a:lvl2pPr>
            <a:lvl3pPr marL="540000" indent="-270000">
              <a:lnSpc>
                <a:spcPts val="2800"/>
              </a:lnSpc>
              <a:defRPr sz="2800"/>
            </a:lvl3pPr>
            <a:lvl4pPr marL="810000" indent="-270000">
              <a:lnSpc>
                <a:spcPts val="2800"/>
              </a:lnSpc>
              <a:defRPr sz="2800"/>
            </a:lvl4pPr>
            <a:lvl5pPr marL="1080000" indent="-270000">
              <a:lnSpc>
                <a:spcPts val="2800"/>
              </a:lnSpc>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296218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73844"/>
            <a:ext cx="8614800" cy="99417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252000" y="1369219"/>
            <a:ext cx="8614800" cy="326350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2000" y="4760119"/>
            <a:ext cx="7704000" cy="273844"/>
          </a:xfrm>
          <a:prstGeom prst="rect">
            <a:avLst/>
          </a:prstGeom>
        </p:spPr>
        <p:txBody>
          <a:bodyPr vert="horz" lIns="0" tIns="0" rIns="0" bIns="0" rtlCol="0" anchor="t" anchorCtr="0"/>
          <a:lstStyle>
            <a:lvl1pPr algn="l">
              <a:defRPr lang="en-GB" sz="700" b="1" kern="1200" cap="all" baseline="0">
                <a:solidFill>
                  <a:schemeClr val="tx1"/>
                </a:solidFill>
                <a:latin typeface="+mn-lt"/>
                <a:ea typeface="+mn-ea"/>
                <a:cs typeface="+mn-cs"/>
              </a:defRPr>
            </a:lvl1pPr>
          </a:lstStyle>
          <a:p>
            <a:r>
              <a:rPr lang="en-GB"/>
              <a:t>SOCIETY FOR EDUCATION AND TRAINING</a:t>
            </a:r>
          </a:p>
        </p:txBody>
      </p:sp>
      <p:sp>
        <p:nvSpPr>
          <p:cNvPr id="6" name="Slide Number Placeholder 5"/>
          <p:cNvSpPr>
            <a:spLocks noGrp="1"/>
          </p:cNvSpPr>
          <p:nvPr>
            <p:ph type="sldNum" sz="quarter" idx="4"/>
          </p:nvPr>
        </p:nvSpPr>
        <p:spPr>
          <a:xfrm>
            <a:off x="7956000" y="4760119"/>
            <a:ext cx="910800" cy="273844"/>
          </a:xfrm>
          <a:prstGeom prst="rect">
            <a:avLst/>
          </a:prstGeom>
        </p:spPr>
        <p:txBody>
          <a:bodyPr vert="horz" lIns="0" tIns="0" rIns="0" bIns="0" rtlCol="0" anchor="t" anchorCtr="0"/>
          <a:lstStyle>
            <a:lvl1pPr algn="r">
              <a:defRPr lang="en-GB" sz="700" b="1" kern="1200" smtClean="0">
                <a:solidFill>
                  <a:schemeClr val="tx1"/>
                </a:solidFill>
                <a:latin typeface="+mn-lt"/>
                <a:ea typeface="+mn-ea"/>
                <a:cs typeface="+mn-cs"/>
              </a:defRPr>
            </a:lvl1pPr>
          </a:lstStyle>
          <a:p>
            <a:fld id="{E4F904B1-D73D-4CC5-A8E0-2521F60F743B}" type="slidenum">
              <a:rPr lang="en-GB" smtClean="0"/>
              <a:pPr/>
              <a:t>‹#›</a:t>
            </a:fld>
            <a:endParaRPr lang="en-GB"/>
          </a:p>
        </p:txBody>
      </p:sp>
    </p:spTree>
    <p:extLst>
      <p:ext uri="{BB962C8B-B14F-4D97-AF65-F5344CB8AC3E}">
        <p14:creationId xmlns:p14="http://schemas.microsoft.com/office/powerpoint/2010/main" val="131880338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3" r:id="rId3"/>
    <p:sldLayoutId id="2147483684" r:id="rId4"/>
    <p:sldLayoutId id="2147483685" r:id="rId5"/>
    <p:sldLayoutId id="2147483686" r:id="rId6"/>
    <p:sldLayoutId id="2147483672" r:id="rId7"/>
    <p:sldLayoutId id="2147483674" r:id="rId8"/>
    <p:sldLayoutId id="2147483675" r:id="rId9"/>
    <p:sldLayoutId id="2147483676" r:id="rId10"/>
    <p:sldLayoutId id="2147483677" r:id="rId11"/>
    <p:sldLayoutId id="2147483679" r:id="rId12"/>
    <p:sldLayoutId id="2147483680" r:id="rId13"/>
    <p:sldLayoutId id="2147483681" r:id="rId14"/>
    <p:sldLayoutId id="2147483687" r:id="rId15"/>
    <p:sldLayoutId id="2147483688" r:id="rId16"/>
    <p:sldLayoutId id="2147483689" r:id="rId17"/>
  </p:sldLayoutIdLst>
  <p:hf hdr="0" dt="0"/>
  <p:txStyles>
    <p:titleStyle>
      <a:lvl1pPr algn="l" defTabSz="685800" rtl="0" eaLnBrk="1" latinLnBrk="0" hangingPunct="1">
        <a:lnSpc>
          <a:spcPts val="2200"/>
        </a:lnSpc>
        <a:spcBef>
          <a:spcPct val="0"/>
        </a:spcBef>
        <a:buNone/>
        <a:defRPr sz="22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180504/DFE-00031-2011.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et.et-foundation.co.uk/digital-assets/self-assessment/"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et.et-foundation.co.uk/membership/free-student-membership-offer/"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et.et-foundation.co.uk/professionalism/set-programmes/express-your-interest-in-qtls/"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mailto:membership@etfoundation.co.uk"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6CF26-FFFB-410D-8369-B49AFD403B41}"/>
              </a:ext>
            </a:extLst>
          </p:cNvPr>
          <p:cNvSpPr>
            <a:spLocks noGrp="1"/>
          </p:cNvSpPr>
          <p:nvPr>
            <p:ph type="ctrTitle"/>
          </p:nvPr>
        </p:nvSpPr>
        <p:spPr>
          <a:xfrm>
            <a:off x="540000" y="1023778"/>
            <a:ext cx="5532188" cy="1790700"/>
          </a:xfrm>
        </p:spPr>
        <p:txBody>
          <a:bodyPr>
            <a:normAutofit/>
          </a:bodyPr>
          <a:lstStyle/>
          <a:p>
            <a:r>
              <a:rPr lang="en-GB" sz="3200"/>
              <a:t>Qualified Teacher Learning and Skills (QTLS) Status</a:t>
            </a:r>
          </a:p>
        </p:txBody>
      </p:sp>
      <p:sp>
        <p:nvSpPr>
          <p:cNvPr id="5" name="Subtitle 4">
            <a:extLst>
              <a:ext uri="{FF2B5EF4-FFF2-40B4-BE49-F238E27FC236}">
                <a16:creationId xmlns:a16="http://schemas.microsoft.com/office/drawing/2014/main" id="{C713FFB3-2672-40EC-B8E5-D48E917126B9}"/>
              </a:ext>
            </a:extLst>
          </p:cNvPr>
          <p:cNvSpPr>
            <a:spLocks noGrp="1"/>
          </p:cNvSpPr>
          <p:nvPr>
            <p:ph type="subTitle" idx="1"/>
          </p:nvPr>
        </p:nvSpPr>
        <p:spPr>
          <a:xfrm>
            <a:off x="540000" y="3155319"/>
            <a:ext cx="4876550" cy="889631"/>
          </a:xfrm>
        </p:spPr>
        <p:txBody>
          <a:bodyPr/>
          <a:lstStyle/>
          <a:p>
            <a:r>
              <a:rPr lang="en-GB" dirty="0"/>
              <a:t>&lt;insert name&gt;</a:t>
            </a:r>
          </a:p>
          <a:p>
            <a:endParaRPr lang="en-GB" dirty="0"/>
          </a:p>
          <a:p>
            <a:r>
              <a:rPr lang="en-GB" dirty="0"/>
              <a:t>&lt;insert job title&gt;</a:t>
            </a:r>
            <a:endParaRPr lang="en-GB" dirty="0">
              <a:cs typeface="Arial"/>
            </a:endParaRPr>
          </a:p>
          <a:p>
            <a:endParaRPr lang="en-GB" dirty="0"/>
          </a:p>
        </p:txBody>
      </p:sp>
      <p:sp>
        <p:nvSpPr>
          <p:cNvPr id="6" name="Text Placeholder 5">
            <a:extLst>
              <a:ext uri="{FF2B5EF4-FFF2-40B4-BE49-F238E27FC236}">
                <a16:creationId xmlns:a16="http://schemas.microsoft.com/office/drawing/2014/main" id="{344CBE6C-59DD-4E40-9E5D-96DC39303EE4}"/>
              </a:ext>
            </a:extLst>
          </p:cNvPr>
          <p:cNvSpPr>
            <a:spLocks noGrp="1"/>
          </p:cNvSpPr>
          <p:nvPr>
            <p:ph type="body" sz="quarter" idx="13"/>
          </p:nvPr>
        </p:nvSpPr>
        <p:spPr>
          <a:xfrm>
            <a:off x="540000" y="4119722"/>
            <a:ext cx="6858000" cy="519112"/>
          </a:xfrm>
        </p:spPr>
        <p:txBody>
          <a:bodyPr vert="horz" lIns="0" tIns="0" rIns="0" bIns="0" rtlCol="0" anchor="t">
            <a:normAutofit/>
          </a:bodyPr>
          <a:lstStyle/>
          <a:p>
            <a:r>
              <a:rPr lang="en-GB" dirty="0"/>
              <a:t>&lt;insert date&gt;</a:t>
            </a:r>
          </a:p>
        </p:txBody>
      </p:sp>
    </p:spTree>
    <p:extLst>
      <p:ext uri="{BB962C8B-B14F-4D97-AF65-F5344CB8AC3E}">
        <p14:creationId xmlns:p14="http://schemas.microsoft.com/office/powerpoint/2010/main" val="211219535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GB" sz="2800">
                <a:solidFill>
                  <a:srgbClr val="0071F8"/>
                </a:solidFill>
              </a:rPr>
              <a:t>Qualified Teacher Learning and Skills (QTLS)</a:t>
            </a: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69907"/>
          </a:xfrm>
          <a:prstGeom prst="rect">
            <a:avLst/>
          </a:prstGeom>
        </p:spPr>
        <p:txBody>
          <a:bodyPr>
            <a:norm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a:t>QTLS status is the badge of professionalism for teachers and trainers in the Further Education and Training sector</a:t>
            </a:r>
          </a:p>
          <a:p>
            <a:endParaRPr lang="en-GB" dirty="0"/>
          </a:p>
          <a:p>
            <a:r>
              <a:rPr lang="en-GB" dirty="0"/>
              <a:t>QTLS is a nationally recognised status that you can gain </a:t>
            </a:r>
            <a:r>
              <a:rPr lang="en-GB" b="1" dirty="0"/>
              <a:t>after</a:t>
            </a:r>
            <a:r>
              <a:rPr lang="en-GB" dirty="0"/>
              <a:t> achievement of your initial teacher education qualification by completing a professional formation process, where you demonstrate development of your skills and knowledge through your teaching practice. </a:t>
            </a:r>
          </a:p>
          <a:p>
            <a:pPr marL="285750" indent="-285750">
              <a:buFontTx/>
              <a:buChar char="-"/>
            </a:pPr>
            <a:endParaRPr lang="en-GB" sz="1800" b="1" dirty="0"/>
          </a:p>
          <a:p>
            <a:pPr marL="285750" indent="-285750">
              <a:buFontTx/>
              <a:buChar char="-"/>
            </a:pPr>
            <a:endParaRPr lang="en-GB" sz="1800" b="1" dirty="0"/>
          </a:p>
          <a:p>
            <a:pPr marL="285750" indent="-285750">
              <a:buFontTx/>
              <a:buChar char="-"/>
            </a:pPr>
            <a:endParaRPr lang="en-GB" sz="1800" b="1" dirty="0"/>
          </a:p>
          <a:p>
            <a:endParaRPr lang="en-GB" sz="1200" dirty="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10</a:t>
            </a:fld>
            <a:endParaRPr lang="en-GB"/>
          </a:p>
        </p:txBody>
      </p:sp>
    </p:spTree>
    <p:extLst>
      <p:ext uri="{BB962C8B-B14F-4D97-AF65-F5344CB8AC3E}">
        <p14:creationId xmlns:p14="http://schemas.microsoft.com/office/powerpoint/2010/main" val="233505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2" y="195943"/>
            <a:ext cx="8511957" cy="887312"/>
          </a:xfrm>
        </p:spPr>
        <p:txBody>
          <a:bodyPr>
            <a:normAutofit/>
          </a:bodyPr>
          <a:lstStyle/>
          <a:p>
            <a:pPr>
              <a:lnSpc>
                <a:spcPct val="100000"/>
              </a:lnSpc>
            </a:pPr>
            <a:r>
              <a:rPr lang="en-US" sz="2400">
                <a:solidFill>
                  <a:srgbClr val="0071F8"/>
                </a:solidFill>
              </a:rPr>
              <a:t>QTLS Impact – 2020/21</a:t>
            </a:r>
            <a:endParaRPr lang="en-GB">
              <a:solidFill>
                <a:srgbClr val="0071F8"/>
              </a:solidFill>
            </a:endParaRPr>
          </a:p>
        </p:txBody>
      </p:sp>
      <p:grpSp>
        <p:nvGrpSpPr>
          <p:cNvPr id="6" name="Group 5"/>
          <p:cNvGrpSpPr/>
          <p:nvPr/>
        </p:nvGrpSpPr>
        <p:grpSpPr>
          <a:xfrm>
            <a:off x="5800595" y="3300013"/>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20" name="Text Placeholder 12">
            <a:extLst>
              <a:ext uri="{FF2B5EF4-FFF2-40B4-BE49-F238E27FC236}">
                <a16:creationId xmlns:a16="http://schemas.microsoft.com/office/drawing/2014/main" id="{AA3B7528-6A98-4416-B5D5-077156471A03}"/>
              </a:ext>
            </a:extLst>
          </p:cNvPr>
          <p:cNvSpPr txBox="1">
            <a:spLocks/>
          </p:cNvSpPr>
          <p:nvPr/>
        </p:nvSpPr>
        <p:spPr>
          <a:xfrm>
            <a:off x="2137086" y="3031870"/>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cs typeface="Arial"/>
              </a:rPr>
              <a:t>Impact on own practice</a:t>
            </a:r>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
        <p:nvSpPr>
          <p:cNvPr id="23" name="Title 11">
            <a:extLst>
              <a:ext uri="{FF2B5EF4-FFF2-40B4-BE49-F238E27FC236}">
                <a16:creationId xmlns:a16="http://schemas.microsoft.com/office/drawing/2014/main" id="{06A5EEF5-5050-4A9C-81F8-AB157421D380}"/>
              </a:ext>
            </a:extLst>
          </p:cNvPr>
          <p:cNvSpPr txBox="1">
            <a:spLocks/>
          </p:cNvSpPr>
          <p:nvPr/>
        </p:nvSpPr>
        <p:spPr>
          <a:xfrm>
            <a:off x="1480768" y="2067282"/>
            <a:ext cx="2252126" cy="1011512"/>
          </a:xfrm>
          <a:prstGeom prst="rect">
            <a:avLst/>
          </a:prstGeom>
        </p:spPr>
        <p:txBody>
          <a:bodyPr vert="horz" lIns="0" tIns="0" rIns="0" bIns="0" rtlCol="0" anchor="t" anchorCtr="0">
            <a:normAutofit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7200">
                <a:solidFill>
                  <a:srgbClr val="0071F8"/>
                </a:solidFill>
              </a:rPr>
              <a:t>98%</a:t>
            </a:r>
            <a:endParaRPr lang="en-US" sz="7200">
              <a:solidFill>
                <a:srgbClr val="0071F8"/>
              </a:solidFill>
              <a:cs typeface="Arial"/>
            </a:endParaRPr>
          </a:p>
        </p:txBody>
      </p:sp>
      <p:sp>
        <p:nvSpPr>
          <p:cNvPr id="25" name="Title 11">
            <a:extLst>
              <a:ext uri="{FF2B5EF4-FFF2-40B4-BE49-F238E27FC236}">
                <a16:creationId xmlns:a16="http://schemas.microsoft.com/office/drawing/2014/main" id="{8E26EE68-077B-4F7B-86BD-CEAEA47FD5FB}"/>
              </a:ext>
            </a:extLst>
          </p:cNvPr>
          <p:cNvSpPr txBox="1">
            <a:spLocks/>
          </p:cNvSpPr>
          <p:nvPr/>
        </p:nvSpPr>
        <p:spPr>
          <a:xfrm>
            <a:off x="4611223" y="438080"/>
            <a:ext cx="2252126" cy="1011512"/>
          </a:xfrm>
          <a:prstGeom prst="rect">
            <a:avLst/>
          </a:prstGeom>
        </p:spPr>
        <p:txBody>
          <a:bodyPr vert="horz" lIns="0" tIns="0" rIns="0" bIns="0" rtlCol="0" anchor="t" anchorCtr="0">
            <a:normAutofit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7200">
                <a:solidFill>
                  <a:srgbClr val="0071F8"/>
                </a:solidFill>
              </a:rPr>
              <a:t>98%</a:t>
            </a:r>
            <a:endParaRPr lang="en-US" sz="7200">
              <a:solidFill>
                <a:srgbClr val="0071F8"/>
              </a:solidFill>
              <a:cs typeface="Arial"/>
            </a:endParaRPr>
          </a:p>
        </p:txBody>
      </p:sp>
      <p:sp>
        <p:nvSpPr>
          <p:cNvPr id="26" name="Text Placeholder 12">
            <a:extLst>
              <a:ext uri="{FF2B5EF4-FFF2-40B4-BE49-F238E27FC236}">
                <a16:creationId xmlns:a16="http://schemas.microsoft.com/office/drawing/2014/main" id="{5EFB03C0-BB1E-422B-BFBA-77C97D0C1014}"/>
              </a:ext>
            </a:extLst>
          </p:cNvPr>
          <p:cNvSpPr txBox="1">
            <a:spLocks/>
          </p:cNvSpPr>
          <p:nvPr/>
        </p:nvSpPr>
        <p:spPr>
          <a:xfrm>
            <a:off x="5020174" y="1351489"/>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cs typeface="Arial"/>
              </a:rPr>
              <a:t>Impact on learner outcomes</a:t>
            </a:r>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
        <p:nvSpPr>
          <p:cNvPr id="29" name="Title 11">
            <a:extLst>
              <a:ext uri="{FF2B5EF4-FFF2-40B4-BE49-F238E27FC236}">
                <a16:creationId xmlns:a16="http://schemas.microsoft.com/office/drawing/2014/main" id="{89DD4B4E-A808-4E53-84BE-668EA4D0026B}"/>
              </a:ext>
            </a:extLst>
          </p:cNvPr>
          <p:cNvSpPr txBox="1">
            <a:spLocks/>
          </p:cNvSpPr>
          <p:nvPr/>
        </p:nvSpPr>
        <p:spPr>
          <a:xfrm>
            <a:off x="5131543" y="1973452"/>
            <a:ext cx="2252126" cy="1011512"/>
          </a:xfrm>
          <a:prstGeom prst="rect">
            <a:avLst/>
          </a:prstGeom>
        </p:spPr>
        <p:txBody>
          <a:bodyPr vert="horz" lIns="0" tIns="0" rIns="0" bIns="0" rtlCol="0" anchor="t" anchorCtr="0">
            <a:normAutofit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7200">
                <a:solidFill>
                  <a:srgbClr val="0071F8"/>
                </a:solidFill>
              </a:rPr>
              <a:t>91%</a:t>
            </a:r>
            <a:endParaRPr lang="en-US" sz="7200">
              <a:solidFill>
                <a:srgbClr val="0071F8"/>
              </a:solidFill>
              <a:cs typeface="Arial"/>
            </a:endParaRPr>
          </a:p>
        </p:txBody>
      </p:sp>
      <p:sp>
        <p:nvSpPr>
          <p:cNvPr id="30" name="Text Placeholder 12">
            <a:extLst>
              <a:ext uri="{FF2B5EF4-FFF2-40B4-BE49-F238E27FC236}">
                <a16:creationId xmlns:a16="http://schemas.microsoft.com/office/drawing/2014/main" id="{67B991DE-2CA8-41C1-9D05-8CF7B7A01804}"/>
              </a:ext>
            </a:extLst>
          </p:cNvPr>
          <p:cNvSpPr txBox="1">
            <a:spLocks/>
          </p:cNvSpPr>
          <p:nvPr/>
        </p:nvSpPr>
        <p:spPr>
          <a:xfrm>
            <a:off x="5736681" y="2878331"/>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cs typeface="Arial"/>
              </a:rPr>
              <a:t>Impact on the organisation</a:t>
            </a:r>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
        <p:nvSpPr>
          <p:cNvPr id="31" name="Text Placeholder 12">
            <a:extLst>
              <a:ext uri="{FF2B5EF4-FFF2-40B4-BE49-F238E27FC236}">
                <a16:creationId xmlns:a16="http://schemas.microsoft.com/office/drawing/2014/main" id="{A3D2E1C0-A0ED-49F1-9E17-A3D276E1E583}"/>
              </a:ext>
            </a:extLst>
          </p:cNvPr>
          <p:cNvSpPr txBox="1">
            <a:spLocks/>
          </p:cNvSpPr>
          <p:nvPr/>
        </p:nvSpPr>
        <p:spPr>
          <a:xfrm>
            <a:off x="354346" y="924996"/>
            <a:ext cx="3690439" cy="31994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cs typeface="Arial"/>
              </a:rPr>
              <a:t>QTLS had a positive impact upon...</a:t>
            </a:r>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pic>
        <p:nvPicPr>
          <p:cNvPr id="4" name="Picture 4">
            <a:extLst>
              <a:ext uri="{FF2B5EF4-FFF2-40B4-BE49-F238E27FC236}">
                <a16:creationId xmlns:a16="http://schemas.microsoft.com/office/drawing/2014/main" id="{58FBC6D6-28CB-4676-936C-A4629414EE32}"/>
              </a:ext>
            </a:extLst>
          </p:cNvPr>
          <p:cNvPicPr>
            <a:picLocks noChangeAspect="1"/>
          </p:cNvPicPr>
          <p:nvPr/>
        </p:nvPicPr>
        <p:blipFill>
          <a:blip r:embed="rId2"/>
          <a:stretch>
            <a:fillRect/>
          </a:stretch>
        </p:blipFill>
        <p:spPr>
          <a:xfrm>
            <a:off x="254829" y="3490042"/>
            <a:ext cx="1571625" cy="892969"/>
          </a:xfrm>
          <a:prstGeom prst="rect">
            <a:avLst/>
          </a:prstGeom>
        </p:spPr>
      </p:pic>
      <p:sp>
        <p:nvSpPr>
          <p:cNvPr id="5" name="Text Placeholder 12">
            <a:extLst>
              <a:ext uri="{FF2B5EF4-FFF2-40B4-BE49-F238E27FC236}">
                <a16:creationId xmlns:a16="http://schemas.microsoft.com/office/drawing/2014/main" id="{C41062FD-91EA-4A7A-923E-ED4C97D48840}"/>
              </a:ext>
            </a:extLst>
          </p:cNvPr>
          <p:cNvSpPr txBox="1">
            <a:spLocks/>
          </p:cNvSpPr>
          <p:nvPr/>
        </p:nvSpPr>
        <p:spPr>
          <a:xfrm>
            <a:off x="755248" y="3193936"/>
            <a:ext cx="568514" cy="30288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cs typeface="Arial"/>
              </a:rPr>
              <a:t>NPS</a:t>
            </a:r>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Tree>
    <p:extLst>
      <p:ext uri="{BB962C8B-B14F-4D97-AF65-F5344CB8AC3E}">
        <p14:creationId xmlns:p14="http://schemas.microsoft.com/office/powerpoint/2010/main" val="112073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55652" y="1252194"/>
            <a:ext cx="6394843" cy="3285435"/>
          </a:xfrm>
          <a:prstGeom prst="rect">
            <a:avLst/>
          </a:prstGeom>
        </p:spPr>
        <p:txBody>
          <a:bodyPr anchor="t">
            <a:normAutofit fontScale="92500" lnSpcReduction="2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GB"/>
              <a:t>Parity with QTS</a:t>
            </a:r>
          </a:p>
          <a:p>
            <a:pPr marL="342900" indent="-342900">
              <a:buFont typeface="Arial" panose="020B0604020202020204" pitchFamily="34" charset="0"/>
              <a:buChar char="•"/>
            </a:pPr>
            <a:r>
              <a:rPr lang="en-GB"/>
              <a:t>Shows your commitment, skills and knowledge to employers </a:t>
            </a:r>
          </a:p>
          <a:p>
            <a:pPr marL="342900" indent="-342900">
              <a:buFont typeface="Arial" panose="020B0604020202020204" pitchFamily="34" charset="0"/>
              <a:buChar char="•"/>
            </a:pPr>
            <a:r>
              <a:rPr lang="en-GB"/>
              <a:t>Valuable CPD </a:t>
            </a:r>
          </a:p>
          <a:p>
            <a:pPr marL="342900" indent="-342900">
              <a:buFont typeface="Arial" panose="020B0604020202020204" pitchFamily="34" charset="0"/>
              <a:buChar char="•"/>
            </a:pPr>
            <a:r>
              <a:rPr lang="en-GB"/>
              <a:t>You can develop your digital skills and work collaboratively with colleagues</a:t>
            </a:r>
          </a:p>
          <a:p>
            <a:pPr marL="342900" indent="-342900">
              <a:buFont typeface="Arial" panose="020B0604020202020204" pitchFamily="34" charset="0"/>
              <a:buChar char="•"/>
            </a:pPr>
            <a:r>
              <a:rPr lang="en-GB"/>
              <a:t>Recognition of your status as a professional teacher or trainer</a:t>
            </a:r>
          </a:p>
          <a:p>
            <a:pPr marL="342900" indent="-342900">
              <a:buFont typeface="Arial" panose="020B0604020202020204" pitchFamily="34" charset="0"/>
              <a:buChar char="•"/>
            </a:pPr>
            <a:r>
              <a:rPr lang="en-GB">
                <a:cs typeface="Arial"/>
              </a:rPr>
              <a:t>Use of MSET QTLS designation </a:t>
            </a:r>
            <a:endParaRPr lang="en-GB"/>
          </a:p>
          <a:p>
            <a:pPr marL="342900" indent="-342900">
              <a:buFont typeface="Arial" panose="020B0604020202020204" pitchFamily="34" charset="0"/>
              <a:buChar char="•"/>
            </a:pPr>
            <a:r>
              <a:rPr lang="en-GB"/>
              <a:t>A progression route to ATS </a:t>
            </a:r>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3" name="Group 2">
            <a:extLst>
              <a:ext uri="{FF2B5EF4-FFF2-40B4-BE49-F238E27FC236}">
                <a16:creationId xmlns:a16="http://schemas.microsoft.com/office/drawing/2014/main" id="{76BEC2CF-CDD5-4729-BF46-A758BFA8E6F6}"/>
              </a:ext>
            </a:extLst>
          </p:cNvPr>
          <p:cNvGrpSpPr/>
          <p:nvPr/>
        </p:nvGrpSpPr>
        <p:grpSpPr>
          <a:xfrm>
            <a:off x="7069835" y="1093896"/>
            <a:ext cx="1334321" cy="1992718"/>
            <a:chOff x="7069835" y="1093896"/>
            <a:chExt cx="1334321" cy="1992718"/>
          </a:xfrm>
        </p:grpSpPr>
        <p:sp>
          <p:nvSpPr>
            <p:cNvPr id="9" name="Donut 8"/>
            <p:cNvSpPr/>
            <p:nvPr/>
          </p:nvSpPr>
          <p:spPr>
            <a:xfrm>
              <a:off x="7069835" y="1093896"/>
              <a:ext cx="1334321" cy="1240316"/>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340095" y="2436175"/>
              <a:ext cx="793802" cy="650439"/>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9"/>
          <p:cNvSpPr txBox="1">
            <a:spLocks/>
          </p:cNvSpPr>
          <p:nvPr/>
        </p:nvSpPr>
        <p:spPr>
          <a:xfrm>
            <a:off x="429800" y="4587362"/>
            <a:ext cx="6596166" cy="343778"/>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r>
              <a:rPr lang="en-GB" sz="1200"/>
              <a:t>SET administers both QTLS and ATS on behalf of the Education and Training Foundation</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Title 11">
            <a:extLst>
              <a:ext uri="{FF2B5EF4-FFF2-40B4-BE49-F238E27FC236}">
                <a16:creationId xmlns:a16="http://schemas.microsoft.com/office/drawing/2014/main" id="{CA3A0A5A-A845-486A-9EFC-090CC059AEA5}"/>
              </a:ext>
            </a:extLst>
          </p:cNvPr>
          <p:cNvSpPr>
            <a:spLocks noGrp="1"/>
          </p:cNvSpPr>
          <p:nvPr>
            <p:ph type="title"/>
          </p:nvPr>
        </p:nvSpPr>
        <p:spPr>
          <a:xfrm>
            <a:off x="654045" y="605871"/>
            <a:ext cx="5110062" cy="798864"/>
          </a:xfrm>
        </p:spPr>
        <p:txBody>
          <a:bodyPr vert="horz" lIns="91440" tIns="45720" rIns="91440" bIns="45720" rtlCol="0" anchor="ctr">
            <a:noAutofit/>
          </a:bodyPr>
          <a:lstStyle/>
          <a:p>
            <a:pPr defTabSz="914400">
              <a:lnSpc>
                <a:spcPct val="90000"/>
              </a:lnSpc>
              <a:spcBef>
                <a:spcPct val="0"/>
              </a:spcBef>
            </a:pPr>
            <a:r>
              <a:rPr lang="en-US" sz="4400">
                <a:solidFill>
                  <a:srgbClr val="0071F8"/>
                </a:solidFill>
              </a:rPr>
              <a:t>Benefits</a:t>
            </a:r>
            <a:br>
              <a:rPr lang="en-US" sz="4400"/>
            </a:br>
            <a:endParaRPr lang="en-US" sz="4400"/>
          </a:p>
        </p:txBody>
      </p:sp>
    </p:spTree>
    <p:extLst>
      <p:ext uri="{BB962C8B-B14F-4D97-AF65-F5344CB8AC3E}">
        <p14:creationId xmlns:p14="http://schemas.microsoft.com/office/powerpoint/2010/main" val="93728841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252000" y="973096"/>
            <a:ext cx="8614800" cy="3923945"/>
          </a:xfrm>
        </p:spPr>
        <p:txBody>
          <a:bodyPr vert="horz" lIns="0" tIns="0" rIns="0" bIns="0" rtlCol="0" anchor="t">
            <a:noAutofit/>
          </a:bodyPr>
          <a:lstStyle/>
          <a:p>
            <a:r>
              <a:rPr lang="en-US" b="1"/>
              <a:t>QTLS has legal parity with QTS</a:t>
            </a:r>
          </a:p>
          <a:p>
            <a:endParaRPr lang="en-US" b="1"/>
          </a:p>
          <a:p>
            <a:r>
              <a:rPr lang="en-US" sz="2400"/>
              <a:t>1 April 2012 the Department for Education (DfE) changed the law to add QTLS status to the list of qualifications and statuses equivalent to QTS. This change followed a recommendation from the 2011 </a:t>
            </a:r>
            <a:r>
              <a:rPr lang="en-US" sz="2400">
                <a:hlinkClick r:id="rId2" tooltip="Gov.uk website "/>
              </a:rPr>
              <a:t>Review of Vocational Education</a:t>
            </a:r>
            <a:r>
              <a:rPr lang="en-US" sz="2400"/>
              <a:t>.</a:t>
            </a:r>
          </a:p>
          <a:p>
            <a:endParaRPr lang="en-US" sz="2400"/>
          </a:p>
          <a:p>
            <a:r>
              <a:rPr lang="en-US" sz="2400"/>
              <a:t>"Since 1 April 2014, further education teachers who have been awarded QTLS by the Society for Education and Training and are members, are </a:t>
            </a:r>
            <a:r>
              <a:rPr lang="en-US" sz="2400" err="1"/>
              <a:t>recognised</a:t>
            </a:r>
            <a:r>
              <a:rPr lang="en-US" sz="2400"/>
              <a:t> as qualified teachers in schools."</a:t>
            </a:r>
            <a:endParaRPr lang="en-GB" sz="2400" b="1"/>
          </a:p>
          <a:p>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endParaRPr lang="en-US"/>
          </a:p>
          <a:p>
            <a:pPr lvl="0"/>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252000" y="491884"/>
            <a:ext cx="8614800" cy="520239"/>
          </a:xfrm>
        </p:spPr>
        <p:txBody>
          <a:bodyPr>
            <a:normAutofit fontScale="90000"/>
          </a:bodyPr>
          <a:lstStyle/>
          <a:p>
            <a:r>
              <a:rPr lang="en-GB" sz="3100">
                <a:solidFill>
                  <a:schemeClr val="accent1"/>
                </a:solidFill>
              </a:rPr>
              <a:t>Teach in schools?</a:t>
            </a:r>
            <a:br>
              <a:rPr lang="en-GB">
                <a:solidFill>
                  <a:schemeClr val="accent1"/>
                </a:solidFill>
              </a:rPr>
            </a:br>
            <a:endParaRPr lang="en-GB"/>
          </a:p>
        </p:txBody>
      </p:sp>
    </p:spTree>
    <p:extLst>
      <p:ext uri="{BB962C8B-B14F-4D97-AF65-F5344CB8AC3E}">
        <p14:creationId xmlns:p14="http://schemas.microsoft.com/office/powerpoint/2010/main" val="35296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p:txBody>
          <a:bodyPr/>
          <a:lstStyle/>
          <a:p>
            <a:r>
              <a:rPr lang="en-GB"/>
              <a:t>Professional Standards</a:t>
            </a:r>
          </a:p>
        </p:txBody>
      </p:sp>
      <p:pic>
        <p:nvPicPr>
          <p:cNvPr id="7" name="Picture 6">
            <a:extLst>
              <a:ext uri="{FF2B5EF4-FFF2-40B4-BE49-F238E27FC236}">
                <a16:creationId xmlns:a16="http://schemas.microsoft.com/office/drawing/2014/main" id="{A5CF41FA-33AD-41FD-920A-1AB86F9507CE}"/>
              </a:ext>
            </a:extLst>
          </p:cNvPr>
          <p:cNvPicPr>
            <a:picLocks noChangeAspect="1"/>
          </p:cNvPicPr>
          <p:nvPr/>
        </p:nvPicPr>
        <p:blipFill>
          <a:blip r:embed="rId2"/>
          <a:stretch>
            <a:fillRect/>
          </a:stretch>
        </p:blipFill>
        <p:spPr>
          <a:xfrm>
            <a:off x="364480" y="1144851"/>
            <a:ext cx="8415040" cy="2853797"/>
          </a:xfrm>
          <a:prstGeom prst="rect">
            <a:avLst/>
          </a:prstGeom>
        </p:spPr>
      </p:pic>
      <p:pic>
        <p:nvPicPr>
          <p:cNvPr id="1026" name="Picture 2" descr="Image result for education training foundation logo">
            <a:extLst>
              <a:ext uri="{FF2B5EF4-FFF2-40B4-BE49-F238E27FC236}">
                <a16:creationId xmlns:a16="http://schemas.microsoft.com/office/drawing/2014/main" id="{E8FEA532-DBC4-4ED4-AB8F-B0605C867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936" y="267088"/>
            <a:ext cx="1892583" cy="100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3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55652" y="1798320"/>
            <a:ext cx="6394843" cy="2739309"/>
          </a:xfrm>
          <a:prstGeom prst="rect">
            <a:avLst/>
          </a:prstGeom>
        </p:spPr>
        <p:txBody>
          <a:bodyPr>
            <a:normAutofit fontScale="92500" lnSpcReduction="2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900">
                <a:hlinkClick r:id="rId2"/>
              </a:rPr>
              <a:t>https://set.et-foundation.co.uk/digital-assets/self-assessment/</a:t>
            </a:r>
            <a:endParaRPr lang="en-GB" sz="1900"/>
          </a:p>
          <a:p>
            <a:endParaRPr lang="en-GB" sz="1900" b="1"/>
          </a:p>
          <a:p>
            <a:r>
              <a:rPr lang="en-GB" sz="1900" b="1"/>
              <a:t>Reflect on your teaching practice against the 20 professional standards</a:t>
            </a:r>
          </a:p>
          <a:p>
            <a:endParaRPr lang="en-GB" sz="1900" b="1"/>
          </a:p>
          <a:p>
            <a:r>
              <a:rPr lang="en-US" sz="1900"/>
              <a:t>The standards provide a common framework for tracking development and this resource enables you to score yourself against each of the 20 standards and add comments. At the end, you can print a summary that includes charts that display your self-assessed skills.</a:t>
            </a:r>
            <a:endParaRPr lang="en-GB" sz="1900" b="1"/>
          </a:p>
          <a:p>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3" name="Group 2">
            <a:extLst>
              <a:ext uri="{FF2B5EF4-FFF2-40B4-BE49-F238E27FC236}">
                <a16:creationId xmlns:a16="http://schemas.microsoft.com/office/drawing/2014/main" id="{76BEC2CF-CDD5-4729-BF46-A758BFA8E6F6}"/>
              </a:ext>
            </a:extLst>
          </p:cNvPr>
          <p:cNvGrpSpPr/>
          <p:nvPr/>
        </p:nvGrpSpPr>
        <p:grpSpPr>
          <a:xfrm>
            <a:off x="7285866" y="1073576"/>
            <a:ext cx="1334321" cy="1992718"/>
            <a:chOff x="7069835" y="1093896"/>
            <a:chExt cx="1334321" cy="1992718"/>
          </a:xfrm>
        </p:grpSpPr>
        <p:sp>
          <p:nvSpPr>
            <p:cNvPr id="9" name="Donut 8"/>
            <p:cNvSpPr/>
            <p:nvPr/>
          </p:nvSpPr>
          <p:spPr>
            <a:xfrm>
              <a:off x="7069835" y="1093896"/>
              <a:ext cx="1334321" cy="1240316"/>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340095" y="2436175"/>
              <a:ext cx="793802" cy="650439"/>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9"/>
          <p:cNvSpPr txBox="1">
            <a:spLocks/>
          </p:cNvSpPr>
          <p:nvPr/>
        </p:nvSpPr>
        <p:spPr>
          <a:xfrm>
            <a:off x="429800" y="4587362"/>
            <a:ext cx="6596166" cy="343778"/>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r>
              <a:rPr lang="en-GB" sz="1200"/>
              <a:t>SET administers both QTLS and ATS on behalf of the Education and Training Foundation</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095" y="4197587"/>
            <a:ext cx="1280092" cy="680084"/>
          </a:xfrm>
          <a:prstGeom prst="rect">
            <a:avLst/>
          </a:prstGeom>
        </p:spPr>
      </p:pic>
      <p:sp>
        <p:nvSpPr>
          <p:cNvPr id="13" name="Title 11">
            <a:extLst>
              <a:ext uri="{FF2B5EF4-FFF2-40B4-BE49-F238E27FC236}">
                <a16:creationId xmlns:a16="http://schemas.microsoft.com/office/drawing/2014/main" id="{CA3A0A5A-A845-486A-9EFC-090CC059AEA5}"/>
              </a:ext>
            </a:extLst>
          </p:cNvPr>
          <p:cNvSpPr>
            <a:spLocks noGrp="1"/>
          </p:cNvSpPr>
          <p:nvPr>
            <p:ph type="title"/>
          </p:nvPr>
        </p:nvSpPr>
        <p:spPr>
          <a:xfrm>
            <a:off x="473670" y="741132"/>
            <a:ext cx="6596165" cy="798864"/>
          </a:xfrm>
        </p:spPr>
        <p:txBody>
          <a:bodyPr vert="horz" lIns="91440" tIns="45720" rIns="91440" bIns="45720" rtlCol="0" anchor="ctr">
            <a:noAutofit/>
          </a:bodyPr>
          <a:lstStyle/>
          <a:p>
            <a:pPr defTabSz="914400">
              <a:lnSpc>
                <a:spcPct val="90000"/>
              </a:lnSpc>
              <a:spcBef>
                <a:spcPct val="0"/>
              </a:spcBef>
            </a:pPr>
            <a:r>
              <a:rPr lang="en-US" sz="4400"/>
              <a:t>Professional Standards Self-Assessment</a:t>
            </a:r>
            <a:br>
              <a:rPr lang="en-US" sz="4400"/>
            </a:br>
            <a:endParaRPr lang="en-US" sz="4400"/>
          </a:p>
        </p:txBody>
      </p:sp>
      <p:sp>
        <p:nvSpPr>
          <p:cNvPr id="4" name="Rectangle 3">
            <a:extLst>
              <a:ext uri="{FF2B5EF4-FFF2-40B4-BE49-F238E27FC236}">
                <a16:creationId xmlns:a16="http://schemas.microsoft.com/office/drawing/2014/main" id="{B8F1AE42-1652-4A9F-BC58-4E7A6ACD310E}"/>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58918124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567AF-B920-4AB6-8B58-C4EE89E115C3}"/>
              </a:ext>
            </a:extLst>
          </p:cNvPr>
          <p:cNvSpPr>
            <a:spLocks noGrp="1"/>
          </p:cNvSpPr>
          <p:nvPr>
            <p:ph type="title"/>
          </p:nvPr>
        </p:nvSpPr>
        <p:spPr>
          <a:xfrm>
            <a:off x="628650" y="297656"/>
            <a:ext cx="7886700" cy="554320"/>
          </a:xfrm>
        </p:spPr>
        <p:txBody>
          <a:bodyPr vert="horz" lIns="91440" tIns="45720" rIns="91440" bIns="45720" rtlCol="0" anchor="ctr">
            <a:normAutofit/>
          </a:bodyPr>
          <a:lstStyle/>
          <a:p>
            <a:pPr algn="ctr" defTabSz="914400">
              <a:lnSpc>
                <a:spcPct val="90000"/>
              </a:lnSpc>
              <a:spcBef>
                <a:spcPct val="0"/>
              </a:spcBef>
            </a:pPr>
            <a:r>
              <a:rPr lang="en-US" sz="3100" kern="1200">
                <a:solidFill>
                  <a:schemeClr val="tx1"/>
                </a:solidFill>
                <a:latin typeface="+mj-lt"/>
                <a:ea typeface="+mj-ea"/>
                <a:cs typeface="+mj-cs"/>
              </a:rPr>
              <a:t>The Professional Formation Cycle</a:t>
            </a:r>
          </a:p>
        </p:txBody>
      </p:sp>
      <p:sp>
        <p:nvSpPr>
          <p:cNvPr id="2" name="Footer Placeholder 1">
            <a:extLst>
              <a:ext uri="{FF2B5EF4-FFF2-40B4-BE49-F238E27FC236}">
                <a16:creationId xmlns:a16="http://schemas.microsoft.com/office/drawing/2014/main" id="{1C08404F-8E78-4DC8-9DC3-787D5190ED45}"/>
              </a:ext>
            </a:extLst>
          </p:cNvPr>
          <p:cNvSpPr>
            <a:spLocks noGrp="1"/>
          </p:cNvSpPr>
          <p:nvPr>
            <p:ph type="ftr" sz="quarter" idx="10"/>
          </p:nvPr>
        </p:nvSpPr>
        <p:spPr>
          <a:xfrm>
            <a:off x="3028950" y="4779962"/>
            <a:ext cx="3086100" cy="273844"/>
          </a:xfrm>
        </p:spPr>
        <p:txBody>
          <a:bodyPr vert="horz" lIns="91440" tIns="45720" rIns="91440" bIns="45720" rtlCol="0" anchor="ctr">
            <a:normAutofit/>
          </a:bodyPr>
          <a:lstStyle/>
          <a:p>
            <a:pPr algn="ctr" defTabSz="914400">
              <a:spcAft>
                <a:spcPts val="600"/>
              </a:spcAft>
            </a:pPr>
            <a:r>
              <a:rPr lang="en-US" sz="1100" kern="1200">
                <a:solidFill>
                  <a:schemeClr val="tx1">
                    <a:tint val="75000"/>
                  </a:schemeClr>
                </a:solidFill>
                <a:latin typeface="+mn-lt"/>
                <a:ea typeface="+mn-ea"/>
                <a:cs typeface="+mn-cs"/>
              </a:rPr>
              <a:t>SOCIETY FOR EDUCATION AND TRAINING</a:t>
            </a:r>
          </a:p>
        </p:txBody>
      </p:sp>
      <p:sp>
        <p:nvSpPr>
          <p:cNvPr id="3" name="Slide Number Placeholder 2">
            <a:extLst>
              <a:ext uri="{FF2B5EF4-FFF2-40B4-BE49-F238E27FC236}">
                <a16:creationId xmlns:a16="http://schemas.microsoft.com/office/drawing/2014/main" id="{F95A075C-D7E2-4122-ADC0-1FF35DDED50F}"/>
              </a:ext>
            </a:extLst>
          </p:cNvPr>
          <p:cNvSpPr>
            <a:spLocks noGrp="1"/>
          </p:cNvSpPr>
          <p:nvPr>
            <p:ph type="sldNum" sz="quarter" idx="11"/>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DA2C159E-F13C-4A85-9A41-E7669D3E0D70}" type="slidenum">
              <a:rPr lang="en-US" sz="1200" smtClean="0">
                <a:solidFill>
                  <a:schemeClr val="tx1">
                    <a:tint val="75000"/>
                  </a:schemeClr>
                </a:solidFill>
              </a:rPr>
              <a:pPr defTabSz="914400">
                <a:lnSpc>
                  <a:spcPct val="90000"/>
                </a:lnSpc>
                <a:spcAft>
                  <a:spcPts val="600"/>
                </a:spcAft>
              </a:pPr>
              <a:t>16</a:t>
            </a:fld>
            <a:endParaRPr lang="en-US" sz="1200">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A5E9B5A3-F3C7-4CF6-81CA-02425507D655}"/>
              </a:ext>
            </a:extLst>
          </p:cNvPr>
          <p:cNvGraphicFramePr>
            <a:graphicFrameLocks noGrp="1"/>
          </p:cNvGraphicFramePr>
          <p:nvPr>
            <p:ph idx="1"/>
          </p:nvPr>
        </p:nvGraphicFramePr>
        <p:xfrm>
          <a:off x="469900" y="1041400"/>
          <a:ext cx="8439150" cy="380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75526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02</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77500" lnSpcReduction="20000"/>
          </a:bodyPr>
          <a:lstStyle/>
          <a:p>
            <a:r>
              <a:rPr lang="en-US" sz="4800"/>
              <a:t>What are the stages, timescales and eligibility?</a:t>
            </a:r>
            <a:endParaRPr lang="en-GB"/>
          </a:p>
        </p:txBody>
      </p:sp>
    </p:spTree>
    <p:extLst>
      <p:ext uri="{BB962C8B-B14F-4D97-AF65-F5344CB8AC3E}">
        <p14:creationId xmlns:p14="http://schemas.microsoft.com/office/powerpoint/2010/main" val="1665152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3" y="332241"/>
            <a:ext cx="8511957" cy="887312"/>
          </a:xfrm>
        </p:spPr>
        <p:txBody>
          <a:bodyPr>
            <a:normAutofit/>
          </a:bodyPr>
          <a:lstStyle/>
          <a:p>
            <a:pPr>
              <a:lnSpc>
                <a:spcPct val="100000"/>
              </a:lnSpc>
            </a:pPr>
            <a:r>
              <a:rPr lang="en-US" sz="2400">
                <a:solidFill>
                  <a:srgbClr val="0071F8"/>
                </a:solidFill>
              </a:rPr>
              <a:t>QTLS Eligibility</a:t>
            </a:r>
            <a:endParaRPr lang="en-GB">
              <a:solidFill>
                <a:srgbClr val="0071F8"/>
              </a:solidFill>
            </a:endParaRPr>
          </a:p>
        </p:txBody>
      </p:sp>
      <p:grpSp>
        <p:nvGrpSpPr>
          <p:cNvPr id="6" name="Group 5"/>
          <p:cNvGrpSpPr/>
          <p:nvPr/>
        </p:nvGrpSpPr>
        <p:grpSpPr>
          <a:xfrm>
            <a:off x="7139256" y="631570"/>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Table 3">
            <a:extLst>
              <a:ext uri="{FF2B5EF4-FFF2-40B4-BE49-F238E27FC236}">
                <a16:creationId xmlns:a16="http://schemas.microsoft.com/office/drawing/2014/main" id="{3F80B6CF-F4DA-4247-AE22-362F6D4F65CC}"/>
              </a:ext>
            </a:extLst>
          </p:cNvPr>
          <p:cNvGraphicFramePr>
            <a:graphicFrameLocks noGrp="1"/>
          </p:cNvGraphicFramePr>
          <p:nvPr/>
        </p:nvGraphicFramePr>
        <p:xfrm>
          <a:off x="763408" y="1014300"/>
          <a:ext cx="6052450" cy="3514936"/>
        </p:xfrm>
        <a:graphic>
          <a:graphicData uri="http://schemas.openxmlformats.org/drawingml/2006/table">
            <a:tbl>
              <a:tblPr firstRow="1" bandRow="1">
                <a:tableStyleId>{5C22544A-7EE6-4342-B048-85BDC9FD1C3A}</a:tableStyleId>
              </a:tblPr>
              <a:tblGrid>
                <a:gridCol w="693429">
                  <a:extLst>
                    <a:ext uri="{9D8B030D-6E8A-4147-A177-3AD203B41FA5}">
                      <a16:colId xmlns:a16="http://schemas.microsoft.com/office/drawing/2014/main" val="2771375562"/>
                    </a:ext>
                  </a:extLst>
                </a:gridCol>
                <a:gridCol w="5359021">
                  <a:extLst>
                    <a:ext uri="{9D8B030D-6E8A-4147-A177-3AD203B41FA5}">
                      <a16:colId xmlns:a16="http://schemas.microsoft.com/office/drawing/2014/main" val="2198243969"/>
                    </a:ext>
                  </a:extLst>
                </a:gridCol>
              </a:tblGrid>
              <a:tr h="439001">
                <a:tc>
                  <a:txBody>
                    <a:bodyPr/>
                    <a:lstStyle/>
                    <a:p>
                      <a:endParaRPr lang="en-GB"/>
                    </a:p>
                  </a:txBody>
                  <a:tcPr/>
                </a:tc>
                <a:tc>
                  <a:txBody>
                    <a:bodyPr/>
                    <a:lstStyle/>
                    <a:p>
                      <a:endParaRPr lang="en-GB"/>
                    </a:p>
                  </a:txBody>
                  <a:tcPr/>
                </a:tc>
                <a:extLst>
                  <a:ext uri="{0D108BD9-81ED-4DB2-BD59-A6C34878D82A}">
                    <a16:rowId xmlns:a16="http://schemas.microsoft.com/office/drawing/2014/main" val="918867205"/>
                  </a:ext>
                </a:extLst>
              </a:tr>
              <a:tr h="972815">
                <a:tc>
                  <a:txBody>
                    <a:bodyPr/>
                    <a:lstStyle/>
                    <a:p>
                      <a:pPr marL="342900" lvl="0" indent="-342900" algn="l">
                        <a:buFont typeface="Wingdings" panose="05000000000000000000" pitchFamily="2" charset="2"/>
                        <a:buChar char="ü"/>
                      </a:pPr>
                      <a:r>
                        <a:rPr lang="en-US" sz="2000"/>
                        <a:t> </a:t>
                      </a:r>
                    </a:p>
                  </a:txBody>
                  <a:tcPr/>
                </a:tc>
                <a:tc>
                  <a:txBody>
                    <a:bodyPr/>
                    <a:lstStyle/>
                    <a:p>
                      <a:pPr lvl="0" algn="l"/>
                      <a:r>
                        <a:rPr lang="en-GB" sz="2000"/>
                        <a:t>ITE qualification at Level 5 or above  (e.g. Diploma in Education and Training or PGCE) </a:t>
                      </a:r>
                      <a:endParaRPr lang="en-US" sz="2000"/>
                    </a:p>
                  </a:txBody>
                  <a:tcPr/>
                </a:tc>
                <a:extLst>
                  <a:ext uri="{0D108BD9-81ED-4DB2-BD59-A6C34878D82A}">
                    <a16:rowId xmlns:a16="http://schemas.microsoft.com/office/drawing/2014/main" val="3176969742"/>
                  </a:ext>
                </a:extLst>
              </a:tr>
              <a:tr h="678023">
                <a:tc>
                  <a:txBody>
                    <a:bodyPr/>
                    <a:lstStyle/>
                    <a:p>
                      <a:pPr marL="342900" lvl="0" indent="-342900" algn="l">
                        <a:buFont typeface="Wingdings" panose="05000000000000000000" pitchFamily="2" charset="2"/>
                        <a:buChar char="ü"/>
                      </a:pPr>
                      <a:r>
                        <a:rPr lang="en-US" sz="2000"/>
                        <a:t> </a:t>
                      </a:r>
                    </a:p>
                  </a:txBody>
                  <a:tcPr/>
                </a:tc>
                <a:tc>
                  <a:txBody>
                    <a:bodyPr/>
                    <a:lstStyle/>
                    <a:p>
                      <a:pPr lvl="0" algn="l"/>
                      <a:r>
                        <a:rPr lang="en-GB" sz="2000"/>
                        <a:t>Maths and English qualifications at Level 2 or above</a:t>
                      </a:r>
                      <a:endParaRPr lang="en-US" sz="2000"/>
                    </a:p>
                  </a:txBody>
                  <a:tcPr/>
                </a:tc>
                <a:extLst>
                  <a:ext uri="{0D108BD9-81ED-4DB2-BD59-A6C34878D82A}">
                    <a16:rowId xmlns:a16="http://schemas.microsoft.com/office/drawing/2014/main" val="1500234299"/>
                  </a:ext>
                </a:extLst>
              </a:tr>
              <a:tr h="678023">
                <a:tc>
                  <a:txBody>
                    <a:bodyPr/>
                    <a:lstStyle/>
                    <a:p>
                      <a:pPr marL="342900" indent="-342900" algn="l">
                        <a:buFont typeface="Wingdings" panose="05000000000000000000" pitchFamily="2" charset="2"/>
                        <a:buChar char="ü"/>
                      </a:pPr>
                      <a:r>
                        <a:rPr lang="en-GB" sz="2000"/>
                        <a:t> </a:t>
                      </a:r>
                    </a:p>
                  </a:txBody>
                  <a:tcPr/>
                </a:tc>
                <a:tc>
                  <a:txBody>
                    <a:bodyPr/>
                    <a:lstStyle/>
                    <a:p>
                      <a:pPr algn="l"/>
                      <a:r>
                        <a:rPr lang="en-GB" sz="2000"/>
                        <a:t>A mentor who can support you throughout the process</a:t>
                      </a:r>
                    </a:p>
                  </a:txBody>
                  <a:tcPr/>
                </a:tc>
                <a:extLst>
                  <a:ext uri="{0D108BD9-81ED-4DB2-BD59-A6C34878D82A}">
                    <a16:rowId xmlns:a16="http://schemas.microsoft.com/office/drawing/2014/main" val="2942665281"/>
                  </a:ext>
                </a:extLst>
              </a:tr>
              <a:tr h="678023">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20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a:t>Level 3 maths/English if you teach maths/English </a:t>
                      </a:r>
                    </a:p>
                  </a:txBody>
                  <a:tcPr/>
                </a:tc>
                <a:extLst>
                  <a:ext uri="{0D108BD9-81ED-4DB2-BD59-A6C34878D82A}">
                    <a16:rowId xmlns:a16="http://schemas.microsoft.com/office/drawing/2014/main" val="3669156962"/>
                  </a:ext>
                </a:extLst>
              </a:tr>
            </a:tbl>
          </a:graphicData>
        </a:graphic>
      </p:graphicFrame>
    </p:spTree>
    <p:extLst>
      <p:ext uri="{BB962C8B-B14F-4D97-AF65-F5344CB8AC3E}">
        <p14:creationId xmlns:p14="http://schemas.microsoft.com/office/powerpoint/2010/main" val="8728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3" y="332241"/>
            <a:ext cx="8511957" cy="887312"/>
          </a:xfrm>
        </p:spPr>
        <p:txBody>
          <a:bodyPr>
            <a:normAutofit/>
          </a:bodyPr>
          <a:lstStyle/>
          <a:p>
            <a:pPr>
              <a:lnSpc>
                <a:spcPct val="100000"/>
              </a:lnSpc>
            </a:pPr>
            <a:r>
              <a:rPr lang="en-US" sz="2400">
                <a:solidFill>
                  <a:srgbClr val="0071F8"/>
                </a:solidFill>
              </a:rPr>
              <a:t>Timescale</a:t>
            </a:r>
            <a:endParaRPr lang="en-GB">
              <a:solidFill>
                <a:srgbClr val="0071F8"/>
              </a:solidFill>
            </a:endParaRPr>
          </a:p>
        </p:txBody>
      </p:sp>
      <p:grpSp>
        <p:nvGrpSpPr>
          <p:cNvPr id="6" name="Group 5"/>
          <p:cNvGrpSpPr/>
          <p:nvPr/>
        </p:nvGrpSpPr>
        <p:grpSpPr>
          <a:xfrm>
            <a:off x="7139256" y="631570"/>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A619B795-0092-4F3F-B14D-6FFA633EBDB7}"/>
              </a:ext>
            </a:extLst>
          </p:cNvPr>
          <p:cNvGrpSpPr/>
          <p:nvPr/>
        </p:nvGrpSpPr>
        <p:grpSpPr>
          <a:xfrm>
            <a:off x="7139255" y="631570"/>
            <a:ext cx="1538473" cy="1546115"/>
            <a:chOff x="7187219" y="2983121"/>
            <a:chExt cx="1538473" cy="1546115"/>
          </a:xfrm>
        </p:grpSpPr>
        <p:sp>
          <p:nvSpPr>
            <p:cNvPr id="18" name="Oval 17">
              <a:extLst>
                <a:ext uri="{FF2B5EF4-FFF2-40B4-BE49-F238E27FC236}">
                  <a16:creationId xmlns:a16="http://schemas.microsoft.com/office/drawing/2014/main" id="{8C3D9EA4-6942-4BF0-9B81-B02DCA6B74D6}"/>
                </a:ext>
              </a:extLst>
            </p:cNvPr>
            <p:cNvSpPr/>
            <p:nvPr/>
          </p:nvSpPr>
          <p:spPr>
            <a:xfrm>
              <a:off x="7187219" y="2983121"/>
              <a:ext cx="1538473" cy="1546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Daily calendar">
              <a:extLst>
                <a:ext uri="{FF2B5EF4-FFF2-40B4-BE49-F238E27FC236}">
                  <a16:creationId xmlns:a16="http://schemas.microsoft.com/office/drawing/2014/main" id="{B331AE54-D8C9-4033-A475-8517ACE9E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6948" y="3063916"/>
              <a:ext cx="1292286" cy="1292286"/>
            </a:xfrm>
            <a:prstGeom prst="rect">
              <a:avLst/>
            </a:prstGeom>
          </p:spPr>
        </p:pic>
      </p:grpSp>
      <p:graphicFrame>
        <p:nvGraphicFramePr>
          <p:cNvPr id="19" name="Table 18">
            <a:extLst>
              <a:ext uri="{FF2B5EF4-FFF2-40B4-BE49-F238E27FC236}">
                <a16:creationId xmlns:a16="http://schemas.microsoft.com/office/drawing/2014/main" id="{BC8B2CFF-3234-47D9-8E53-F0C65C1BB226}"/>
              </a:ext>
            </a:extLst>
          </p:cNvPr>
          <p:cNvGraphicFramePr>
            <a:graphicFrameLocks noGrp="1"/>
          </p:cNvGraphicFramePr>
          <p:nvPr/>
        </p:nvGraphicFramePr>
        <p:xfrm>
          <a:off x="371257" y="1491344"/>
          <a:ext cx="6554329" cy="2184697"/>
        </p:xfrm>
        <a:graphic>
          <a:graphicData uri="http://schemas.openxmlformats.org/drawingml/2006/table">
            <a:tbl>
              <a:tblPr firstRow="1" bandRow="1">
                <a:tableStyleId>{5C22544A-7EE6-4342-B048-85BDC9FD1C3A}</a:tableStyleId>
              </a:tblPr>
              <a:tblGrid>
                <a:gridCol w="888341">
                  <a:extLst>
                    <a:ext uri="{9D8B030D-6E8A-4147-A177-3AD203B41FA5}">
                      <a16:colId xmlns:a16="http://schemas.microsoft.com/office/drawing/2014/main" val="887112355"/>
                    </a:ext>
                  </a:extLst>
                </a:gridCol>
                <a:gridCol w="1336248">
                  <a:extLst>
                    <a:ext uri="{9D8B030D-6E8A-4147-A177-3AD203B41FA5}">
                      <a16:colId xmlns:a16="http://schemas.microsoft.com/office/drawing/2014/main" val="20000"/>
                    </a:ext>
                  </a:extLst>
                </a:gridCol>
                <a:gridCol w="1089901">
                  <a:extLst>
                    <a:ext uri="{9D8B030D-6E8A-4147-A177-3AD203B41FA5}">
                      <a16:colId xmlns:a16="http://schemas.microsoft.com/office/drawing/2014/main" val="20001"/>
                    </a:ext>
                  </a:extLst>
                </a:gridCol>
                <a:gridCol w="1110027">
                  <a:extLst>
                    <a:ext uri="{9D8B030D-6E8A-4147-A177-3AD203B41FA5}">
                      <a16:colId xmlns:a16="http://schemas.microsoft.com/office/drawing/2014/main" val="20002"/>
                    </a:ext>
                  </a:extLst>
                </a:gridCol>
                <a:gridCol w="924659">
                  <a:extLst>
                    <a:ext uri="{9D8B030D-6E8A-4147-A177-3AD203B41FA5}">
                      <a16:colId xmlns:a16="http://schemas.microsoft.com/office/drawing/2014/main" val="20003"/>
                    </a:ext>
                  </a:extLst>
                </a:gridCol>
                <a:gridCol w="1205153">
                  <a:extLst>
                    <a:ext uri="{9D8B030D-6E8A-4147-A177-3AD203B41FA5}">
                      <a16:colId xmlns:a16="http://schemas.microsoft.com/office/drawing/2014/main" val="20004"/>
                    </a:ext>
                  </a:extLst>
                </a:gridCol>
              </a:tblGrid>
              <a:tr h="844662">
                <a:tc>
                  <a:txBody>
                    <a:bodyPr/>
                    <a:lstStyle/>
                    <a:p>
                      <a:endParaRPr lang="en-GB" sz="1400">
                        <a:solidFill>
                          <a:schemeClr val="bg1"/>
                        </a:solidFill>
                      </a:endParaRPr>
                    </a:p>
                  </a:txBody>
                  <a:tcPr marL="71699" marR="71699" marT="35850" marB="35850"/>
                </a:tc>
                <a:tc>
                  <a:txBody>
                    <a:bodyPr/>
                    <a:lstStyle/>
                    <a:p>
                      <a:pPr algn="ctr"/>
                      <a:r>
                        <a:rPr lang="en-GB" sz="1400" baseline="0">
                          <a:solidFill>
                            <a:schemeClr val="bg1"/>
                          </a:solidFill>
                        </a:rPr>
                        <a:t>Registration period</a:t>
                      </a:r>
                      <a:endParaRPr lang="en-GB" sz="1400">
                        <a:solidFill>
                          <a:schemeClr val="bg1"/>
                        </a:solidFill>
                      </a:endParaRPr>
                    </a:p>
                  </a:txBody>
                  <a:tcPr marL="71699" marR="71699" marT="35850" marB="35850"/>
                </a:tc>
                <a:tc>
                  <a:txBody>
                    <a:bodyPr/>
                    <a:lstStyle/>
                    <a:p>
                      <a:pPr algn="ctr"/>
                      <a:r>
                        <a:rPr lang="en-GB" sz="1400">
                          <a:solidFill>
                            <a:schemeClr val="bg1"/>
                          </a:solidFill>
                        </a:rPr>
                        <a:t>Portfolios issued</a:t>
                      </a:r>
                    </a:p>
                  </a:txBody>
                  <a:tcPr marL="71699" marR="71699" marT="35850" marB="35850"/>
                </a:tc>
                <a:tc>
                  <a:txBody>
                    <a:bodyPr/>
                    <a:lstStyle/>
                    <a:p>
                      <a:pPr algn="ctr"/>
                      <a:r>
                        <a:rPr lang="en-GB" sz="1400">
                          <a:solidFill>
                            <a:schemeClr val="bg1"/>
                          </a:solidFill>
                        </a:rPr>
                        <a:t>Portfolios submitted for review</a:t>
                      </a:r>
                    </a:p>
                  </a:txBody>
                  <a:tcPr marL="71699" marR="71699" marT="35850" marB="35850"/>
                </a:tc>
                <a:tc>
                  <a:txBody>
                    <a:bodyPr/>
                    <a:lstStyle/>
                    <a:p>
                      <a:pPr algn="ctr"/>
                      <a:r>
                        <a:rPr lang="en-GB" sz="1400">
                          <a:solidFill>
                            <a:schemeClr val="bg1"/>
                          </a:solidFill>
                        </a:rPr>
                        <a:t>Review period</a:t>
                      </a:r>
                    </a:p>
                  </a:txBody>
                  <a:tcPr marL="71699" marR="71699" marT="35850" marB="35850"/>
                </a:tc>
                <a:tc>
                  <a:txBody>
                    <a:bodyPr/>
                    <a:lstStyle/>
                    <a:p>
                      <a:pPr algn="ctr"/>
                      <a:r>
                        <a:rPr lang="en-GB" sz="1400">
                          <a:solidFill>
                            <a:schemeClr val="bg1"/>
                          </a:solidFill>
                        </a:rPr>
                        <a:t>Notification of results</a:t>
                      </a:r>
                    </a:p>
                  </a:txBody>
                  <a:tcPr marL="71699" marR="71699" marT="35850" marB="35850"/>
                </a:tc>
                <a:extLst>
                  <a:ext uri="{0D108BD9-81ED-4DB2-BD59-A6C34878D82A}">
                    <a16:rowId xmlns:a16="http://schemas.microsoft.com/office/drawing/2014/main" val="10000"/>
                  </a:ext>
                </a:extLst>
              </a:tr>
              <a:tr h="673975">
                <a:tc>
                  <a:txBody>
                    <a:bodyPr/>
                    <a:lstStyle/>
                    <a:p>
                      <a:pPr algn="r"/>
                      <a:r>
                        <a:rPr lang="en-GB" sz="1300" b="1"/>
                        <a:t>October Start</a:t>
                      </a:r>
                    </a:p>
                  </a:txBody>
                  <a:tcPr marL="71699" marR="71699" marT="35850" marB="35850"/>
                </a:tc>
                <a:tc>
                  <a:txBody>
                    <a:bodyPr/>
                    <a:lstStyle/>
                    <a:p>
                      <a:pPr algn="ctr"/>
                      <a:r>
                        <a:rPr lang="en-GB" sz="1300"/>
                        <a:t>September</a:t>
                      </a:r>
                    </a:p>
                  </a:txBody>
                  <a:tcPr marL="71699" marR="71699" marT="35850" marB="35850"/>
                </a:tc>
                <a:tc>
                  <a:txBody>
                    <a:bodyPr/>
                    <a:lstStyle/>
                    <a:p>
                      <a:pPr algn="ctr"/>
                      <a:r>
                        <a:rPr lang="en-GB" sz="1300"/>
                        <a:t>October</a:t>
                      </a:r>
                    </a:p>
                  </a:txBody>
                  <a:tcPr marL="71699" marR="71699" marT="35850" marB="35850"/>
                </a:tc>
                <a:tc>
                  <a:txBody>
                    <a:bodyPr/>
                    <a:lstStyle/>
                    <a:p>
                      <a:pPr algn="ctr"/>
                      <a:r>
                        <a:rPr lang="en-GB" sz="1300"/>
                        <a:t>March</a:t>
                      </a:r>
                    </a:p>
                  </a:txBody>
                  <a:tcPr marL="71699" marR="71699" marT="35850" marB="35850"/>
                </a:tc>
                <a:tc>
                  <a:txBody>
                    <a:bodyPr/>
                    <a:lstStyle/>
                    <a:p>
                      <a:pPr algn="ctr"/>
                      <a:r>
                        <a:rPr lang="en-GB" sz="1300"/>
                        <a:t>April</a:t>
                      </a:r>
                    </a:p>
                  </a:txBody>
                  <a:tcPr marL="71699" marR="71699" marT="35850" marB="35850"/>
                </a:tc>
                <a:tc>
                  <a:txBody>
                    <a:bodyPr/>
                    <a:lstStyle/>
                    <a:p>
                      <a:pPr algn="ctr"/>
                      <a:r>
                        <a:rPr lang="en-GB" sz="1300"/>
                        <a:t>May</a:t>
                      </a:r>
                    </a:p>
                  </a:txBody>
                  <a:tcPr marL="71699" marR="71699" marT="35850" marB="35850"/>
                </a:tc>
                <a:extLst>
                  <a:ext uri="{0D108BD9-81ED-4DB2-BD59-A6C34878D82A}">
                    <a16:rowId xmlns:a16="http://schemas.microsoft.com/office/drawing/2014/main" val="10001"/>
                  </a:ext>
                </a:extLst>
              </a:tr>
              <a:tr h="482777">
                <a:tc>
                  <a:txBody>
                    <a:bodyPr/>
                    <a:lstStyle/>
                    <a:p>
                      <a:pPr algn="r"/>
                      <a:r>
                        <a:rPr lang="en-GB" sz="1300" b="1"/>
                        <a:t>January Start</a:t>
                      </a:r>
                    </a:p>
                    <a:p>
                      <a:pPr algn="r"/>
                      <a:endParaRPr lang="en-GB" sz="1300" b="1"/>
                    </a:p>
                  </a:txBody>
                  <a:tcPr marL="71699" marR="71699" marT="35850" marB="35850"/>
                </a:tc>
                <a:tc>
                  <a:txBody>
                    <a:bodyPr/>
                    <a:lstStyle/>
                    <a:p>
                      <a:pPr algn="ctr"/>
                      <a:r>
                        <a:rPr lang="en-GB" sz="1300"/>
                        <a:t>December</a:t>
                      </a:r>
                    </a:p>
                  </a:txBody>
                  <a:tcPr marL="71699" marR="71699" marT="35850" marB="35850"/>
                </a:tc>
                <a:tc>
                  <a:txBody>
                    <a:bodyPr/>
                    <a:lstStyle/>
                    <a:p>
                      <a:pPr algn="ctr"/>
                      <a:r>
                        <a:rPr lang="en-GB" sz="1300"/>
                        <a:t>January </a:t>
                      </a:r>
                    </a:p>
                  </a:txBody>
                  <a:tcPr marL="71699" marR="71699" marT="35850" marB="35850"/>
                </a:tc>
                <a:tc>
                  <a:txBody>
                    <a:bodyPr/>
                    <a:lstStyle/>
                    <a:p>
                      <a:pPr algn="ctr"/>
                      <a:r>
                        <a:rPr lang="en-GB" sz="1300"/>
                        <a:t>June</a:t>
                      </a:r>
                    </a:p>
                  </a:txBody>
                  <a:tcPr marL="71699" marR="71699" marT="35850" marB="35850"/>
                </a:tc>
                <a:tc>
                  <a:txBody>
                    <a:bodyPr/>
                    <a:lstStyle/>
                    <a:p>
                      <a:pPr algn="ctr"/>
                      <a:r>
                        <a:rPr lang="en-GB" sz="1300"/>
                        <a:t>July</a:t>
                      </a:r>
                    </a:p>
                  </a:txBody>
                  <a:tcPr marL="71699" marR="71699" marT="35850" marB="35850"/>
                </a:tc>
                <a:tc>
                  <a:txBody>
                    <a:bodyPr/>
                    <a:lstStyle/>
                    <a:p>
                      <a:pPr algn="ctr"/>
                      <a:r>
                        <a:rPr lang="en-GB" sz="1300"/>
                        <a:t>August</a:t>
                      </a:r>
                    </a:p>
                  </a:txBody>
                  <a:tcPr marL="71699" marR="71699" marT="35850" marB="358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427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GB" sz="2800">
                <a:solidFill>
                  <a:srgbClr val="0071F8"/>
                </a:solidFill>
              </a:rPr>
              <a:t>Education and Training Foundation (ETF)</a:t>
            </a: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57715"/>
          </a:xfrm>
          <a:prstGeom prst="rect">
            <a:avLst/>
          </a:prstGeom>
        </p:spPr>
        <p:txBody>
          <a:bodyPr>
            <a:normAutofit fontScale="92500"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t>The ETF has a strong relationship with the Department for Education, which </a:t>
            </a:r>
            <a:r>
              <a:rPr lang="en-US" sz="2400" b="1" dirty="0" err="1"/>
              <a:t>recognises</a:t>
            </a:r>
            <a:r>
              <a:rPr lang="en-US" sz="2400" b="1" dirty="0"/>
              <a:t> the ETF’s unique expertise and funds many of the </a:t>
            </a:r>
            <a:r>
              <a:rPr lang="en-US" sz="2400" b="1" dirty="0" err="1"/>
              <a:t>programmes</a:t>
            </a:r>
            <a:r>
              <a:rPr lang="en-US" sz="2400" b="1" dirty="0"/>
              <a:t> they deliver.</a:t>
            </a:r>
          </a:p>
          <a:p>
            <a:endParaRPr lang="en-GB" dirty="0"/>
          </a:p>
          <a:p>
            <a:r>
              <a:rPr lang="en-US" dirty="0"/>
              <a:t>We support teachers and leaders across the Further Education and Training sector to help them achieve their professional development goals for the benefit of learners and employers across England. In doing so, we help to transform the lives of individuals and communities across the country, unleashing potential and benefitting the economy.</a:t>
            </a:r>
            <a:endParaRPr lang="en-GB" sz="2800" dirty="0"/>
          </a:p>
          <a:p>
            <a:pPr marL="285750" indent="-285750">
              <a:buFontTx/>
              <a:buChar char="-"/>
            </a:pPr>
            <a:endParaRPr lang="en-GB" sz="1800" b="1" dirty="0"/>
          </a:p>
          <a:p>
            <a:pPr marL="285750" indent="-285750">
              <a:buFontTx/>
              <a:buChar char="-"/>
            </a:pPr>
            <a:endParaRPr lang="en-GB" sz="1800" b="1" dirty="0"/>
          </a:p>
          <a:p>
            <a:pPr marL="285750" indent="-285750">
              <a:buFontTx/>
              <a:buChar char="-"/>
            </a:pPr>
            <a:endParaRPr lang="en-GB" sz="1800" b="1" dirty="0"/>
          </a:p>
          <a:p>
            <a:endParaRPr lang="en-GB" sz="1200" dirty="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2</a:t>
            </a:fld>
            <a:endParaRPr lang="en-GB"/>
          </a:p>
        </p:txBody>
      </p:sp>
    </p:spTree>
    <p:extLst>
      <p:ext uri="{BB962C8B-B14F-4D97-AF65-F5344CB8AC3E}">
        <p14:creationId xmlns:p14="http://schemas.microsoft.com/office/powerpoint/2010/main" val="391643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03</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lnSpcReduction="10000"/>
          </a:bodyPr>
          <a:lstStyle/>
          <a:p>
            <a:pPr>
              <a:lnSpc>
                <a:spcPct val="100000"/>
              </a:lnSpc>
            </a:pPr>
            <a:r>
              <a:rPr lang="en-US" sz="4800"/>
              <a:t>What evidence should be collected?</a:t>
            </a:r>
          </a:p>
        </p:txBody>
      </p:sp>
    </p:spTree>
    <p:extLst>
      <p:ext uri="{BB962C8B-B14F-4D97-AF65-F5344CB8AC3E}">
        <p14:creationId xmlns:p14="http://schemas.microsoft.com/office/powerpoint/2010/main" val="85488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pPr defTabSz="914400">
              <a:lnSpc>
                <a:spcPct val="90000"/>
              </a:lnSpc>
              <a:spcAft>
                <a:spcPts val="600"/>
              </a:spcAft>
            </a:pPr>
            <a:r>
              <a:rPr lang="en-US" sz="2800">
                <a:solidFill>
                  <a:srgbClr val="0071F8"/>
                </a:solidFill>
              </a:rPr>
              <a:t>Key Activities</a:t>
            </a:r>
            <a:endParaRPr lang="en-US" sz="28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843059"/>
          </a:xfrm>
          <a:prstGeom prst="rect">
            <a:avLst/>
          </a:prstGeom>
        </p:spPr>
        <p:txBody>
          <a:bodyPr anchor="t">
            <a:normAutofit fontScale="85000" lnSpcReduction="2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a:ea typeface="+mn-lt"/>
              <a:cs typeface="+mn-lt"/>
            </a:endParaRPr>
          </a:p>
          <a:p>
            <a:pPr defTabSz="914400">
              <a:lnSpc>
                <a:spcPct val="120000"/>
              </a:lnSpc>
              <a:spcAft>
                <a:spcPts val="600"/>
              </a:spcAft>
            </a:pPr>
            <a:r>
              <a:rPr lang="en-US" sz="1800" b="1">
                <a:ea typeface="+mn-lt"/>
                <a:cs typeface="+mn-lt"/>
              </a:rPr>
              <a:t>The Portfolio has the following sections: </a:t>
            </a:r>
          </a:p>
          <a:p>
            <a:pPr marL="457200" indent="-457200" defTabSz="914400">
              <a:lnSpc>
                <a:spcPct val="120000"/>
              </a:lnSpc>
              <a:spcAft>
                <a:spcPts val="600"/>
              </a:spcAft>
              <a:buFont typeface="+mj-lt"/>
              <a:buAutoNum type="arabicPeriod"/>
            </a:pPr>
            <a:r>
              <a:rPr lang="en-GB" sz="2000"/>
              <a:t>About you: roles and responsibilities</a:t>
            </a:r>
            <a:endParaRPr lang="en-US" sz="2000"/>
          </a:p>
          <a:p>
            <a:pPr marL="457200" indent="-457200" defTabSz="914400">
              <a:lnSpc>
                <a:spcPct val="120000"/>
              </a:lnSpc>
              <a:spcAft>
                <a:spcPts val="600"/>
              </a:spcAft>
              <a:buFont typeface="+mj-lt"/>
              <a:buAutoNum type="arabicPeriod"/>
            </a:pPr>
            <a:r>
              <a:rPr lang="en-GB" sz="2000"/>
              <a:t>Self-assessment against the 2014 professional standards </a:t>
            </a:r>
          </a:p>
          <a:p>
            <a:pPr marL="457200" indent="-457200" defTabSz="914400">
              <a:lnSpc>
                <a:spcPct val="120000"/>
              </a:lnSpc>
              <a:spcAft>
                <a:spcPts val="600"/>
              </a:spcAft>
              <a:buFont typeface="+mj-lt"/>
              <a:buAutoNum type="arabicPeriod"/>
            </a:pPr>
            <a:r>
              <a:rPr lang="en-GB" sz="2000"/>
              <a:t>Professional development plan</a:t>
            </a:r>
          </a:p>
          <a:p>
            <a:pPr marL="457200" indent="-457200" defTabSz="914400">
              <a:lnSpc>
                <a:spcPct val="120000"/>
              </a:lnSpc>
              <a:spcAft>
                <a:spcPts val="600"/>
              </a:spcAft>
              <a:buFont typeface="+mj-lt"/>
              <a:buAutoNum type="arabicPeriod"/>
            </a:pPr>
            <a:r>
              <a:rPr lang="en-GB" sz="2000"/>
              <a:t>Continuing professional development record </a:t>
            </a:r>
          </a:p>
          <a:p>
            <a:pPr marL="457200" indent="-457200" defTabSz="914400">
              <a:lnSpc>
                <a:spcPct val="120000"/>
              </a:lnSpc>
              <a:spcAft>
                <a:spcPts val="600"/>
              </a:spcAft>
              <a:buFont typeface="+mj-lt"/>
              <a:buAutoNum type="arabicPeriod"/>
            </a:pPr>
            <a:r>
              <a:rPr lang="en-GB" sz="2000"/>
              <a:t>Critical reflection on impact </a:t>
            </a:r>
          </a:p>
          <a:p>
            <a:pPr marL="457200" indent="-457200" defTabSz="914400">
              <a:lnSpc>
                <a:spcPct val="120000"/>
              </a:lnSpc>
              <a:spcAft>
                <a:spcPts val="600"/>
              </a:spcAft>
              <a:buFont typeface="+mj-lt"/>
              <a:buAutoNum type="arabicPeriod"/>
            </a:pPr>
            <a:r>
              <a:rPr lang="en-GB" sz="2000"/>
              <a:t>Final action plan </a:t>
            </a:r>
          </a:p>
          <a:p>
            <a:pPr marL="457200" indent="-457200" defTabSz="914400">
              <a:lnSpc>
                <a:spcPct val="120000"/>
              </a:lnSpc>
              <a:spcAft>
                <a:spcPts val="600"/>
              </a:spcAft>
              <a:buFont typeface="+mj-lt"/>
              <a:buAutoNum type="arabicPeriod"/>
            </a:pPr>
            <a:r>
              <a:rPr lang="en-GB" sz="2000"/>
              <a:t>Sharing your workbook</a:t>
            </a:r>
          </a:p>
          <a:p>
            <a:pPr marL="457200" indent="-457200" defTabSz="914400">
              <a:lnSpc>
                <a:spcPct val="120000"/>
              </a:lnSpc>
              <a:spcAft>
                <a:spcPts val="600"/>
              </a:spcAft>
              <a:buFont typeface="+mj-lt"/>
              <a:buAutoNum type="arabicPeriod"/>
            </a:pPr>
            <a:endParaRPr lang="en-GB" sz="2000"/>
          </a:p>
          <a:p>
            <a:pPr marL="457200" indent="-457200" defTabSz="914400">
              <a:lnSpc>
                <a:spcPct val="120000"/>
              </a:lnSpc>
              <a:spcAft>
                <a:spcPts val="600"/>
              </a:spcAft>
              <a:buFont typeface="+mj-lt"/>
              <a:buAutoNum type="arabicPeriod"/>
            </a:pPr>
            <a:endParaRPr lang="en-US" sz="2000"/>
          </a:p>
          <a:p>
            <a:pPr marL="457200" indent="-457200" defTabSz="914400">
              <a:lnSpc>
                <a:spcPct val="120000"/>
              </a:lnSpc>
              <a:spcAft>
                <a:spcPts val="600"/>
              </a:spcAft>
              <a:buFont typeface="+mj-lt"/>
              <a:buAutoNum type="arabicPeriod"/>
            </a:pPr>
            <a:endParaRPr lang="en-US" sz="2000"/>
          </a:p>
          <a:p>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21</a:t>
            </a:fld>
            <a:endParaRPr lang="en-GB"/>
          </a:p>
        </p:txBody>
      </p:sp>
    </p:spTree>
    <p:extLst>
      <p:ext uri="{BB962C8B-B14F-4D97-AF65-F5344CB8AC3E}">
        <p14:creationId xmlns:p14="http://schemas.microsoft.com/office/powerpoint/2010/main" val="27343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252000" y="491884"/>
            <a:ext cx="8614800" cy="520239"/>
          </a:xfrm>
        </p:spPr>
        <p:txBody>
          <a:bodyPr>
            <a:normAutofit fontScale="90000"/>
          </a:bodyPr>
          <a:lstStyle/>
          <a:p>
            <a:r>
              <a:rPr lang="en-GB" sz="3100">
                <a:solidFill>
                  <a:schemeClr val="accent1"/>
                </a:solidFill>
              </a:rPr>
              <a:t>QTLS Portfolio</a:t>
            </a:r>
            <a:br>
              <a:rPr lang="en-GB">
                <a:solidFill>
                  <a:schemeClr val="accent1"/>
                </a:solidFill>
              </a:rPr>
            </a:br>
            <a:endParaRPr lang="en-GB"/>
          </a:p>
        </p:txBody>
      </p:sp>
      <p:pic>
        <p:nvPicPr>
          <p:cNvPr id="4" name="Picture 3">
            <a:extLst>
              <a:ext uri="{FF2B5EF4-FFF2-40B4-BE49-F238E27FC236}">
                <a16:creationId xmlns:a16="http://schemas.microsoft.com/office/drawing/2014/main" id="{C9BC3607-871E-4E53-8197-1064CBD7FE07}"/>
              </a:ext>
            </a:extLst>
          </p:cNvPr>
          <p:cNvPicPr>
            <a:picLocks noChangeAspect="1"/>
          </p:cNvPicPr>
          <p:nvPr/>
        </p:nvPicPr>
        <p:blipFill>
          <a:blip r:embed="rId2"/>
          <a:stretch>
            <a:fillRect/>
          </a:stretch>
        </p:blipFill>
        <p:spPr>
          <a:xfrm>
            <a:off x="1074386" y="942974"/>
            <a:ext cx="7598125" cy="3479745"/>
          </a:xfrm>
          <a:prstGeom prst="rect">
            <a:avLst/>
          </a:prstGeom>
        </p:spPr>
      </p:pic>
    </p:spTree>
    <p:extLst>
      <p:ext uri="{BB962C8B-B14F-4D97-AF65-F5344CB8AC3E}">
        <p14:creationId xmlns:p14="http://schemas.microsoft.com/office/powerpoint/2010/main" val="4285411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252000" y="491884"/>
            <a:ext cx="8614800" cy="520239"/>
          </a:xfrm>
        </p:spPr>
        <p:txBody>
          <a:bodyPr>
            <a:normAutofit fontScale="90000"/>
          </a:bodyPr>
          <a:lstStyle/>
          <a:p>
            <a:r>
              <a:rPr lang="en-GB" sz="3100">
                <a:solidFill>
                  <a:schemeClr val="accent1"/>
                </a:solidFill>
              </a:rPr>
              <a:t>QTLS Portfolio</a:t>
            </a:r>
            <a:br>
              <a:rPr lang="en-GB">
                <a:solidFill>
                  <a:schemeClr val="accent1"/>
                </a:solidFill>
              </a:rPr>
            </a:br>
            <a:endParaRPr lang="en-GB"/>
          </a:p>
        </p:txBody>
      </p:sp>
      <p:pic>
        <p:nvPicPr>
          <p:cNvPr id="4" name="Picture 3">
            <a:extLst>
              <a:ext uri="{FF2B5EF4-FFF2-40B4-BE49-F238E27FC236}">
                <a16:creationId xmlns:a16="http://schemas.microsoft.com/office/drawing/2014/main" id="{B2A887AC-5D7E-4945-9C37-05CB2D0E375A}"/>
              </a:ext>
            </a:extLst>
          </p:cNvPr>
          <p:cNvPicPr>
            <a:picLocks noChangeAspect="1"/>
          </p:cNvPicPr>
          <p:nvPr/>
        </p:nvPicPr>
        <p:blipFill>
          <a:blip r:embed="rId2"/>
          <a:stretch>
            <a:fillRect/>
          </a:stretch>
        </p:blipFill>
        <p:spPr>
          <a:xfrm>
            <a:off x="186269" y="2033365"/>
            <a:ext cx="5569130" cy="2936528"/>
          </a:xfrm>
          <a:prstGeom prst="rect">
            <a:avLst/>
          </a:prstGeom>
        </p:spPr>
      </p:pic>
      <p:pic>
        <p:nvPicPr>
          <p:cNvPr id="6" name="Picture 5">
            <a:extLst>
              <a:ext uri="{FF2B5EF4-FFF2-40B4-BE49-F238E27FC236}">
                <a16:creationId xmlns:a16="http://schemas.microsoft.com/office/drawing/2014/main" id="{DFE75EDC-312F-4A88-ABBC-D194A781D1DE}"/>
              </a:ext>
            </a:extLst>
          </p:cNvPr>
          <p:cNvPicPr>
            <a:picLocks noChangeAspect="1"/>
          </p:cNvPicPr>
          <p:nvPr/>
        </p:nvPicPr>
        <p:blipFill rotWithShape="1">
          <a:blip r:embed="rId3"/>
          <a:srcRect b="8050"/>
          <a:stretch/>
        </p:blipFill>
        <p:spPr>
          <a:xfrm>
            <a:off x="4016194" y="236753"/>
            <a:ext cx="4850606" cy="2006385"/>
          </a:xfrm>
          <a:prstGeom prst="rect">
            <a:avLst/>
          </a:prstGeom>
        </p:spPr>
      </p:pic>
      <p:pic>
        <p:nvPicPr>
          <p:cNvPr id="7" name="Picture 6">
            <a:extLst>
              <a:ext uri="{FF2B5EF4-FFF2-40B4-BE49-F238E27FC236}">
                <a16:creationId xmlns:a16="http://schemas.microsoft.com/office/drawing/2014/main" id="{5F084EB0-2AFA-4AA7-B078-6CDD497793BD}"/>
              </a:ext>
            </a:extLst>
          </p:cNvPr>
          <p:cNvPicPr>
            <a:picLocks noChangeAspect="1"/>
          </p:cNvPicPr>
          <p:nvPr/>
        </p:nvPicPr>
        <p:blipFill>
          <a:blip r:embed="rId4"/>
          <a:stretch>
            <a:fillRect/>
          </a:stretch>
        </p:blipFill>
        <p:spPr>
          <a:xfrm>
            <a:off x="5873711" y="2571750"/>
            <a:ext cx="2993089" cy="1879120"/>
          </a:xfrm>
          <a:prstGeom prst="rect">
            <a:avLst/>
          </a:prstGeom>
        </p:spPr>
      </p:pic>
    </p:spTree>
    <p:extLst>
      <p:ext uri="{BB962C8B-B14F-4D97-AF65-F5344CB8AC3E}">
        <p14:creationId xmlns:p14="http://schemas.microsoft.com/office/powerpoint/2010/main" val="312355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04</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How SET can support applicants?</a:t>
            </a:r>
            <a:endParaRPr lang="en-GB"/>
          </a:p>
        </p:txBody>
      </p:sp>
    </p:spTree>
    <p:extLst>
      <p:ext uri="{BB962C8B-B14F-4D97-AF65-F5344CB8AC3E}">
        <p14:creationId xmlns:p14="http://schemas.microsoft.com/office/powerpoint/2010/main" val="13282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25</a:t>
            </a:fld>
            <a:endParaRPr lang="en-GB"/>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880650" y="800974"/>
            <a:ext cx="6555994" cy="4004072"/>
          </a:xfrm>
        </p:spPr>
        <p:txBody>
          <a:bodyPr/>
          <a:lstStyle/>
          <a:p>
            <a:r>
              <a:rPr lang="en-GB" sz="1800" b="1">
                <a:latin typeface="Arial" panose="020B0604020202020204" pitchFamily="34" charset="0"/>
                <a:cs typeface="Arial" panose="020B0604020202020204" pitchFamily="34" charset="0"/>
              </a:rPr>
              <a:t>Before</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Call centre and email address for eligibility and registering</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Professional standards self assessment tool</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Webinars</a:t>
            </a:r>
          </a:p>
          <a:p>
            <a:r>
              <a:rPr lang="en-GB" sz="1800" b="1">
                <a:latin typeface="Arial" panose="020B0604020202020204" pitchFamily="34" charset="0"/>
                <a:cs typeface="Arial" panose="020B0604020202020204" pitchFamily="34" charset="0"/>
              </a:rPr>
              <a:t>During</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Call centre for queries</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Technical and professional status mailboxes</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Local Networking groups</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Facebook community </a:t>
            </a:r>
          </a:p>
          <a:p>
            <a:r>
              <a:rPr lang="en-GB" sz="1800" b="1">
                <a:latin typeface="Arial" panose="020B0604020202020204" pitchFamily="34" charset="0"/>
                <a:cs typeface="Arial" panose="020B0604020202020204" pitchFamily="34" charset="0"/>
              </a:rPr>
              <a:t>After</a:t>
            </a:r>
          </a:p>
          <a:p>
            <a:pPr marL="342900" indent="-342900">
              <a:buFont typeface="Arial" panose="020B0604020202020204" pitchFamily="34" charset="0"/>
              <a:buChar char="•"/>
            </a:pPr>
            <a:r>
              <a:rPr lang="en-GB" sz="1800">
                <a:latin typeface="Arial" panose="020B0604020202020204" pitchFamily="34" charset="0"/>
                <a:cs typeface="Arial" panose="020B0604020202020204" pitchFamily="34" charset="0"/>
              </a:rPr>
              <a:t>Detailed feedback on portfolio submission</a:t>
            </a:r>
          </a:p>
          <a:p>
            <a:endParaRPr lang="en-US" sz="1200"/>
          </a:p>
          <a:p>
            <a:pPr marL="457200" indent="-457200">
              <a:buFont typeface="Arial" panose="020B0604020202020204" pitchFamily="34" charset="0"/>
              <a:buChar char="•"/>
            </a:pPr>
            <a:endParaRPr lang="en-US" sz="1800"/>
          </a:p>
          <a:p>
            <a:pPr marL="457200" indent="-457200">
              <a:buFont typeface="Arial" panose="020B0604020202020204" pitchFamily="34" charset="0"/>
              <a:buChar char="•"/>
            </a:pPr>
            <a:endParaRPr lang="en-GB" sz="1800"/>
          </a:p>
          <a:p>
            <a:endParaRPr lang="en-US" sz="1800"/>
          </a:p>
          <a:p>
            <a:pPr lvl="0"/>
            <a:endParaRPr lang="en-GB"/>
          </a:p>
        </p:txBody>
      </p:sp>
      <p:sp>
        <p:nvSpPr>
          <p:cNvPr id="8" name="Title 11">
            <a:extLst>
              <a:ext uri="{FF2B5EF4-FFF2-40B4-BE49-F238E27FC236}">
                <a16:creationId xmlns:a16="http://schemas.microsoft.com/office/drawing/2014/main" id="{310A20DC-25CB-4B84-95B3-E2C15B6CEF53}"/>
              </a:ext>
            </a:extLst>
          </p:cNvPr>
          <p:cNvSpPr txBox="1">
            <a:spLocks/>
          </p:cNvSpPr>
          <p:nvPr/>
        </p:nvSpPr>
        <p:spPr>
          <a:xfrm>
            <a:off x="252000" y="491884"/>
            <a:ext cx="8614800" cy="520239"/>
          </a:xfrm>
          <a:prstGeom prst="rect">
            <a:avLst/>
          </a:prstGeom>
        </p:spPr>
        <p:txBody>
          <a:bodyPr vert="horz" lIns="0" tIns="0" rIns="0" bIns="0" rtlCol="0" anchor="t" anchorCtr="0">
            <a:no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ts val="2200"/>
              </a:lnSpc>
              <a:spcBef>
                <a:spcPts val="0"/>
              </a:spcBef>
              <a:spcAft>
                <a:spcPts val="0"/>
              </a:spcAft>
              <a:buClrTx/>
              <a:buSzTx/>
              <a:buFontTx/>
              <a:buNone/>
              <a:tabLst/>
              <a:defRPr/>
            </a:pPr>
            <a:r>
              <a:rPr kumimoji="0" lang="en-GB" sz="2800" b="1" i="0" u="none" strike="noStrike" kern="1200" cap="none" spc="0" normalizeH="0" baseline="0" noProof="0">
                <a:ln>
                  <a:noFill/>
                </a:ln>
                <a:solidFill>
                  <a:srgbClr val="0071F8"/>
                </a:solidFill>
                <a:effectLst/>
                <a:uLnTx/>
                <a:uFillTx/>
                <a:latin typeface="Arial"/>
                <a:ea typeface="+mj-ea"/>
                <a:cs typeface="+mj-cs"/>
              </a:rPr>
              <a:t>Support from SET</a:t>
            </a:r>
            <a:br>
              <a:rPr kumimoji="0" lang="en-GB" sz="2800" b="1" i="0" u="none" strike="noStrike" kern="1200" cap="none" spc="0" normalizeH="0" baseline="0" noProof="0">
                <a:ln>
                  <a:noFill/>
                </a:ln>
                <a:solidFill>
                  <a:srgbClr val="0071F8"/>
                </a:solidFill>
                <a:effectLst/>
                <a:uLnTx/>
                <a:uFillTx/>
                <a:latin typeface="Arial"/>
                <a:ea typeface="+mj-ea"/>
                <a:cs typeface="+mj-cs"/>
              </a:rPr>
            </a:br>
            <a:endParaRPr kumimoji="0" lang="en-GB" sz="2800" b="1" i="0" u="none" strike="noStrike" kern="1200" cap="none" spc="0" normalizeH="0" baseline="0" noProof="0">
              <a:ln>
                <a:noFill/>
              </a:ln>
              <a:solidFill>
                <a:sysClr val="windowText" lastClr="000000"/>
              </a:solidFill>
              <a:effectLst/>
              <a:uLnTx/>
              <a:uFillTx/>
              <a:latin typeface="Arial"/>
              <a:ea typeface="+mj-ea"/>
              <a:cs typeface="+mj-cs"/>
            </a:endParaRPr>
          </a:p>
        </p:txBody>
      </p:sp>
    </p:spTree>
    <p:extLst>
      <p:ext uri="{BB962C8B-B14F-4D97-AF65-F5344CB8AC3E}">
        <p14:creationId xmlns:p14="http://schemas.microsoft.com/office/powerpoint/2010/main" val="286674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05</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How are portfolios reviewed?</a:t>
            </a:r>
            <a:endParaRPr lang="en-GB"/>
          </a:p>
        </p:txBody>
      </p:sp>
    </p:spTree>
    <p:extLst>
      <p:ext uri="{BB962C8B-B14F-4D97-AF65-F5344CB8AC3E}">
        <p14:creationId xmlns:p14="http://schemas.microsoft.com/office/powerpoint/2010/main" val="343894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pPr defTabSz="914400">
              <a:lnSpc>
                <a:spcPct val="90000"/>
              </a:lnSpc>
              <a:spcAft>
                <a:spcPts val="600"/>
              </a:spcAft>
            </a:pPr>
            <a:r>
              <a:rPr lang="en-US" sz="2800">
                <a:solidFill>
                  <a:srgbClr val="0071F8"/>
                </a:solidFill>
              </a:rPr>
              <a:t>The review and moderation process</a:t>
            </a:r>
            <a:endParaRPr lang="en-US" sz="28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37998"/>
          </a:xfrm>
          <a:prstGeom prst="rect">
            <a:avLst/>
          </a:prstGeom>
        </p:spPr>
        <p:txBody>
          <a:bodyPr>
            <a:normAutofit fontScale="85000"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a:ea typeface="+mn-lt"/>
              <a:cs typeface="+mn-lt"/>
            </a:endParaRPr>
          </a:p>
          <a:p>
            <a:pPr marL="400050" indent="-285750" defTabSz="914400">
              <a:lnSpc>
                <a:spcPct val="120000"/>
              </a:lnSpc>
              <a:spcAft>
                <a:spcPts val="600"/>
              </a:spcAft>
              <a:buFont typeface="Wingdings" panose="05000000000000000000" pitchFamily="2" charset="2"/>
              <a:buChar char="§"/>
            </a:pPr>
            <a:r>
              <a:rPr lang="en-GB" sz="1800"/>
              <a:t>All reviewers have been through professional formation themselves</a:t>
            </a:r>
          </a:p>
          <a:p>
            <a:pPr marL="400050" indent="-285750" defTabSz="914400">
              <a:lnSpc>
                <a:spcPct val="120000"/>
              </a:lnSpc>
              <a:spcAft>
                <a:spcPts val="600"/>
              </a:spcAft>
              <a:buFont typeface="Wingdings" panose="05000000000000000000" pitchFamily="2" charset="2"/>
              <a:buChar char="§"/>
            </a:pPr>
            <a:r>
              <a:rPr lang="en-GB" sz="1800"/>
              <a:t>It is an online process working directly in the portfolio</a:t>
            </a:r>
          </a:p>
          <a:p>
            <a:pPr marL="400050" indent="-285750" defTabSz="914400">
              <a:lnSpc>
                <a:spcPct val="120000"/>
              </a:lnSpc>
              <a:spcAft>
                <a:spcPts val="600"/>
              </a:spcAft>
              <a:buFont typeface="Wingdings" panose="05000000000000000000" pitchFamily="2" charset="2"/>
              <a:buChar char="§"/>
            </a:pPr>
            <a:r>
              <a:rPr lang="en-GB" sz="1800"/>
              <a:t>Each reviewer is allocated up to 20 portfolios</a:t>
            </a:r>
          </a:p>
          <a:p>
            <a:pPr marL="400050" indent="-285750" defTabSz="914400">
              <a:lnSpc>
                <a:spcPct val="120000"/>
              </a:lnSpc>
              <a:spcAft>
                <a:spcPts val="600"/>
              </a:spcAft>
              <a:buFont typeface="Wingdings" panose="05000000000000000000" pitchFamily="2" charset="2"/>
              <a:buChar char="§"/>
            </a:pPr>
            <a:r>
              <a:rPr lang="en-GB" sz="1800"/>
              <a:t>Each portfolio takes roughly an hour to review</a:t>
            </a:r>
          </a:p>
          <a:p>
            <a:pPr marL="400050" indent="-285750" defTabSz="914400">
              <a:lnSpc>
                <a:spcPct val="120000"/>
              </a:lnSpc>
              <a:spcAft>
                <a:spcPts val="600"/>
              </a:spcAft>
              <a:buFont typeface="Wingdings" panose="05000000000000000000" pitchFamily="2" charset="2"/>
              <a:buChar char="§"/>
            </a:pPr>
            <a:r>
              <a:rPr lang="en-GB" sz="1800"/>
              <a:t>Each moderator has 5 reviewers and there are 2 lead moderators</a:t>
            </a:r>
          </a:p>
          <a:p>
            <a:pPr marL="400050" indent="-285750" defTabSz="914400">
              <a:lnSpc>
                <a:spcPct val="120000"/>
              </a:lnSpc>
              <a:spcAft>
                <a:spcPts val="600"/>
              </a:spcAft>
              <a:buFont typeface="Wingdings" panose="05000000000000000000" pitchFamily="2" charset="2"/>
              <a:buChar char="§"/>
            </a:pPr>
            <a:r>
              <a:rPr lang="en-GB" sz="1800"/>
              <a:t>Tight timescales in working towards final evaluation meeting so that each review is completed within one month</a:t>
            </a:r>
          </a:p>
          <a:p>
            <a:pPr marL="400050" indent="-285750" defTabSz="914400">
              <a:lnSpc>
                <a:spcPct val="120000"/>
              </a:lnSpc>
              <a:spcAft>
                <a:spcPts val="600"/>
              </a:spcAft>
              <a:buFont typeface="Wingdings" panose="05000000000000000000" pitchFamily="2" charset="2"/>
              <a:buChar char="§"/>
            </a:pPr>
            <a:r>
              <a:rPr lang="en-GB" sz="1800"/>
              <a:t>Rigorous but flexible review of portfolios</a:t>
            </a: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27</a:t>
            </a:fld>
            <a:endParaRPr lang="en-GB"/>
          </a:p>
        </p:txBody>
      </p:sp>
    </p:spTree>
    <p:extLst>
      <p:ext uri="{BB962C8B-B14F-4D97-AF65-F5344CB8AC3E}">
        <p14:creationId xmlns:p14="http://schemas.microsoft.com/office/powerpoint/2010/main" val="3358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06</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What makes a good application?</a:t>
            </a:r>
            <a:endParaRPr lang="en-GB"/>
          </a:p>
        </p:txBody>
      </p:sp>
    </p:spTree>
    <p:extLst>
      <p:ext uri="{BB962C8B-B14F-4D97-AF65-F5344CB8AC3E}">
        <p14:creationId xmlns:p14="http://schemas.microsoft.com/office/powerpoint/2010/main" val="2033891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29</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3" y="332241"/>
            <a:ext cx="8511957" cy="887312"/>
          </a:xfrm>
        </p:spPr>
        <p:txBody>
          <a:bodyPr>
            <a:normAutofit/>
          </a:bodyPr>
          <a:lstStyle/>
          <a:p>
            <a:pPr>
              <a:lnSpc>
                <a:spcPct val="100000"/>
              </a:lnSpc>
            </a:pPr>
            <a:r>
              <a:rPr lang="en-US" sz="2400">
                <a:solidFill>
                  <a:srgbClr val="0071F8"/>
                </a:solidFill>
              </a:rPr>
              <a:t>What makes a good application?</a:t>
            </a:r>
            <a:endParaRPr lang="en-GB">
              <a:solidFill>
                <a:srgbClr val="0071F8"/>
              </a:solidFill>
            </a:endParaRPr>
          </a:p>
        </p:txBody>
      </p:sp>
      <p:sp>
        <p:nvSpPr>
          <p:cNvPr id="7" name="Oval 6"/>
          <p:cNvSpPr/>
          <p:nvPr/>
        </p:nvSpPr>
        <p:spPr>
          <a:xfrm>
            <a:off x="7186763" y="626011"/>
            <a:ext cx="1538473" cy="1546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3F80B6CF-F4DA-4247-AE22-362F6D4F65CC}"/>
              </a:ext>
            </a:extLst>
          </p:cNvPr>
          <p:cNvGraphicFramePr>
            <a:graphicFrameLocks noGrp="1"/>
          </p:cNvGraphicFramePr>
          <p:nvPr/>
        </p:nvGraphicFramePr>
        <p:xfrm>
          <a:off x="877511" y="828678"/>
          <a:ext cx="6052450" cy="3823888"/>
        </p:xfrm>
        <a:graphic>
          <a:graphicData uri="http://schemas.openxmlformats.org/drawingml/2006/table">
            <a:tbl>
              <a:tblPr firstRow="1" bandRow="1">
                <a:tableStyleId>{5C22544A-7EE6-4342-B048-85BDC9FD1C3A}</a:tableStyleId>
              </a:tblPr>
              <a:tblGrid>
                <a:gridCol w="429795">
                  <a:extLst>
                    <a:ext uri="{9D8B030D-6E8A-4147-A177-3AD203B41FA5}">
                      <a16:colId xmlns:a16="http://schemas.microsoft.com/office/drawing/2014/main" val="2771375562"/>
                    </a:ext>
                  </a:extLst>
                </a:gridCol>
                <a:gridCol w="5622655">
                  <a:extLst>
                    <a:ext uri="{9D8B030D-6E8A-4147-A177-3AD203B41FA5}">
                      <a16:colId xmlns:a16="http://schemas.microsoft.com/office/drawing/2014/main" val="2198243969"/>
                    </a:ext>
                  </a:extLst>
                </a:gridCol>
              </a:tblGrid>
              <a:tr h="273654">
                <a:tc>
                  <a:txBody>
                    <a:bodyPr/>
                    <a:lstStyle/>
                    <a:p>
                      <a:endParaRPr lang="en-GB"/>
                    </a:p>
                  </a:txBody>
                  <a:tcPr/>
                </a:tc>
                <a:tc>
                  <a:txBody>
                    <a:bodyPr/>
                    <a:lstStyle/>
                    <a:p>
                      <a:endParaRPr lang="en-GB"/>
                    </a:p>
                  </a:txBody>
                  <a:tcPr/>
                </a:tc>
                <a:extLst>
                  <a:ext uri="{0D108BD9-81ED-4DB2-BD59-A6C34878D82A}">
                    <a16:rowId xmlns:a16="http://schemas.microsoft.com/office/drawing/2014/main" val="918867205"/>
                  </a:ext>
                </a:extLst>
              </a:tr>
              <a:tr h="423076">
                <a:tc>
                  <a:txBody>
                    <a:bodyPr/>
                    <a:lstStyle/>
                    <a:p>
                      <a:pPr marL="342900" lvl="0" indent="-342900" algn="l">
                        <a:buFont typeface="Wingdings" panose="05000000000000000000" pitchFamily="2" charset="2"/>
                        <a:buChar char="ü"/>
                      </a:pPr>
                      <a:r>
                        <a:rPr lang="en-US"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t>Strong self assessment</a:t>
                      </a:r>
                      <a:r>
                        <a:rPr lang="en-GB" sz="1200"/>
                        <a:t>, marking the beginning of the journey</a:t>
                      </a:r>
                    </a:p>
                  </a:txBody>
                  <a:tcPr/>
                </a:tc>
                <a:extLst>
                  <a:ext uri="{0D108BD9-81ED-4DB2-BD59-A6C34878D82A}">
                    <a16:rowId xmlns:a16="http://schemas.microsoft.com/office/drawing/2014/main" val="3176969742"/>
                  </a:ext>
                </a:extLst>
              </a:tr>
              <a:tr h="364872">
                <a:tc>
                  <a:txBody>
                    <a:bodyPr/>
                    <a:lstStyle/>
                    <a:p>
                      <a:pPr marL="342900" lvl="0" indent="-342900" algn="l">
                        <a:buFont typeface="Wingdings" panose="05000000000000000000" pitchFamily="2" charset="2"/>
                        <a:buChar char="ü"/>
                      </a:pPr>
                      <a:r>
                        <a:rPr lang="en-US"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A thread running through the whole process, with </a:t>
                      </a:r>
                      <a:r>
                        <a:rPr lang="en-GB" sz="1200" b="1"/>
                        <a:t>everything relating back </a:t>
                      </a:r>
                      <a:r>
                        <a:rPr lang="en-GB" sz="1200"/>
                        <a:t>to the self assessment and PDP</a:t>
                      </a:r>
                    </a:p>
                  </a:txBody>
                  <a:tcPr/>
                </a:tc>
                <a:extLst>
                  <a:ext uri="{0D108BD9-81ED-4DB2-BD59-A6C34878D82A}">
                    <a16:rowId xmlns:a16="http://schemas.microsoft.com/office/drawing/2014/main" val="1500234299"/>
                  </a:ext>
                </a:extLst>
              </a:tr>
              <a:tr h="364872">
                <a:tc>
                  <a:txBody>
                    <a:bodyPr/>
                    <a:lstStyle/>
                    <a:p>
                      <a:pPr marL="342900" indent="-342900" algn="l">
                        <a:buFont typeface="Wingdings" panose="05000000000000000000" pitchFamily="2" charset="2"/>
                        <a:buChar char="ü"/>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Selective with respect to </a:t>
                      </a:r>
                      <a:r>
                        <a:rPr lang="en-GB" sz="1200" b="1"/>
                        <a:t>focus of CPD </a:t>
                      </a:r>
                      <a:r>
                        <a:rPr lang="en-GB" sz="1200"/>
                        <a:t>– not trying to do too much</a:t>
                      </a:r>
                    </a:p>
                  </a:txBody>
                  <a:tcPr/>
                </a:tc>
                <a:extLst>
                  <a:ext uri="{0D108BD9-81ED-4DB2-BD59-A6C34878D82A}">
                    <a16:rowId xmlns:a16="http://schemas.microsoft.com/office/drawing/2014/main" val="2942665281"/>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t>Clear and precise narrative </a:t>
                      </a:r>
                      <a:r>
                        <a:rPr lang="en-GB" sz="1200"/>
                        <a:t>with quality evidence added at each stage</a:t>
                      </a:r>
                    </a:p>
                  </a:txBody>
                  <a:tcPr/>
                </a:tc>
                <a:extLst>
                  <a:ext uri="{0D108BD9-81ED-4DB2-BD59-A6C34878D82A}">
                    <a16:rowId xmlns:a16="http://schemas.microsoft.com/office/drawing/2014/main" val="3669156962"/>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t>Strong critical reflection of the impact </a:t>
                      </a:r>
                      <a:r>
                        <a:rPr lang="en-GB" sz="1200"/>
                        <a:t>of the journey on their practice, learners and organisation</a:t>
                      </a:r>
                    </a:p>
                  </a:txBody>
                  <a:tcPr/>
                </a:tc>
                <a:extLst>
                  <a:ext uri="{0D108BD9-81ED-4DB2-BD59-A6C34878D82A}">
                    <a16:rowId xmlns:a16="http://schemas.microsoft.com/office/drawing/2014/main" val="1592159018"/>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Evidence that </a:t>
                      </a:r>
                      <a:r>
                        <a:rPr lang="en-GB" sz="1200" b="1"/>
                        <a:t>learners clearly benefited</a:t>
                      </a:r>
                      <a:endParaRPr lang="en-GB" sz="1200"/>
                    </a:p>
                  </a:txBody>
                  <a:tcPr/>
                </a:tc>
                <a:extLst>
                  <a:ext uri="{0D108BD9-81ED-4DB2-BD59-A6C34878D82A}">
                    <a16:rowId xmlns:a16="http://schemas.microsoft.com/office/drawing/2014/main" val="3120595545"/>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Reference to </a:t>
                      </a:r>
                      <a:r>
                        <a:rPr lang="en-GB" sz="1200" b="1"/>
                        <a:t>relevant educational theory and research</a:t>
                      </a:r>
                      <a:endParaRPr lang="en-GB" sz="1200"/>
                    </a:p>
                  </a:txBody>
                  <a:tcPr/>
                </a:tc>
                <a:extLst>
                  <a:ext uri="{0D108BD9-81ED-4DB2-BD59-A6C34878D82A}">
                    <a16:rowId xmlns:a16="http://schemas.microsoft.com/office/drawing/2014/main" val="1513780045"/>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Active supporter</a:t>
                      </a:r>
                      <a:r>
                        <a:rPr lang="en-GB" sz="1200" b="1"/>
                        <a:t> throughout </a:t>
                      </a:r>
                      <a:r>
                        <a:rPr lang="en-GB" sz="1200"/>
                        <a:t>the process</a:t>
                      </a:r>
                    </a:p>
                  </a:txBody>
                  <a:tcPr/>
                </a:tc>
                <a:extLst>
                  <a:ext uri="{0D108BD9-81ED-4DB2-BD59-A6C34878D82A}">
                    <a16:rowId xmlns:a16="http://schemas.microsoft.com/office/drawing/2014/main" val="237162383"/>
                  </a:ext>
                </a:extLst>
              </a:tr>
              <a:tr h="36487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t>Strong supporting statement</a:t>
                      </a:r>
                      <a:r>
                        <a:rPr lang="en-GB" sz="1200"/>
                        <a:t>, confirming progression and development</a:t>
                      </a:r>
                    </a:p>
                  </a:txBody>
                  <a:tcPr/>
                </a:tc>
                <a:extLst>
                  <a:ext uri="{0D108BD9-81ED-4DB2-BD59-A6C34878D82A}">
                    <a16:rowId xmlns:a16="http://schemas.microsoft.com/office/drawing/2014/main" val="2806251294"/>
                  </a:ext>
                </a:extLst>
              </a:tr>
            </a:tbl>
          </a:graphicData>
        </a:graphic>
      </p:graphicFrame>
      <p:pic>
        <p:nvPicPr>
          <p:cNvPr id="13" name="Graphic 12" descr="Ribbon">
            <a:extLst>
              <a:ext uri="{FF2B5EF4-FFF2-40B4-BE49-F238E27FC236}">
                <a16:creationId xmlns:a16="http://schemas.microsoft.com/office/drawing/2014/main" id="{84F89358-3FBD-44BE-9BC8-73293C7372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4328" y="828678"/>
            <a:ext cx="1103344" cy="1103344"/>
          </a:xfrm>
          <a:prstGeom prst="rect">
            <a:avLst/>
          </a:prstGeom>
        </p:spPr>
      </p:pic>
    </p:spTree>
    <p:extLst>
      <p:ext uri="{BB962C8B-B14F-4D97-AF65-F5344CB8AC3E}">
        <p14:creationId xmlns:p14="http://schemas.microsoft.com/office/powerpoint/2010/main" val="309832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US" sz="2800">
                <a:solidFill>
                  <a:srgbClr val="0071F8"/>
                </a:solidFill>
              </a:rPr>
              <a:t>The Society for Education and Training (SET)</a:t>
            </a:r>
            <a:endParaRPr lang="en-GB" sz="2800">
              <a:solidFill>
                <a:srgbClr val="0071F8"/>
              </a:solidFil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82099"/>
          </a:xfrm>
          <a:prstGeom prst="rect">
            <a:avLst/>
          </a:prstGeom>
        </p:spPr>
        <p:txBody>
          <a:bodyPr>
            <a:normAutofit fontScale="925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a:t>SET is the only membership body dedicated to professionals working across further education, vocational teaching and training.</a:t>
            </a:r>
          </a:p>
          <a:p>
            <a:endParaRPr lang="en-GB"/>
          </a:p>
          <a:p>
            <a:r>
              <a:rPr lang="en-US"/>
              <a:t>As part of the Education and Training Foundation (ETF), we campaign to raise the status of your profession, champion the quality of teaching and training across further education, vocational teaching and training and provide you with access to the best teaching and training tools, research and expert views there are.</a:t>
            </a: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a:t>
            </a:fld>
            <a:endParaRPr lang="en-GB"/>
          </a:p>
        </p:txBody>
      </p:sp>
      <p:pic>
        <p:nvPicPr>
          <p:cNvPr id="15" name="Picture 14" descr="A picture containing drawing&#10;&#10;Description generated with very high confidence">
            <a:extLst>
              <a:ext uri="{FF2B5EF4-FFF2-40B4-BE49-F238E27FC236}">
                <a16:creationId xmlns:a16="http://schemas.microsoft.com/office/drawing/2014/main" id="{582AA1D3-B8D4-49A3-8FE1-4F5A3AA37D63}"/>
              </a:ext>
            </a:extLst>
          </p:cNvPr>
          <p:cNvPicPr>
            <a:picLocks noChangeAspect="1"/>
          </p:cNvPicPr>
          <p:nvPr/>
        </p:nvPicPr>
        <p:blipFill rotWithShape="1">
          <a:blip r:embed="rId3"/>
          <a:srcRect l="15736" t="14490" r="15549" b="15558"/>
          <a:stretch/>
        </p:blipFill>
        <p:spPr>
          <a:xfrm>
            <a:off x="6880978" y="3446975"/>
            <a:ext cx="1665613" cy="1563945"/>
          </a:xfrm>
          <a:prstGeom prst="rect">
            <a:avLst/>
          </a:prstGeom>
        </p:spPr>
      </p:pic>
    </p:spTree>
    <p:extLst>
      <p:ext uri="{BB962C8B-B14F-4D97-AF65-F5344CB8AC3E}">
        <p14:creationId xmlns:p14="http://schemas.microsoft.com/office/powerpoint/2010/main" val="2470525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07</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What are the steps for applying?</a:t>
            </a:r>
            <a:endParaRPr lang="en-GB"/>
          </a:p>
        </p:txBody>
      </p:sp>
    </p:spTree>
    <p:extLst>
      <p:ext uri="{BB962C8B-B14F-4D97-AF65-F5344CB8AC3E}">
        <p14:creationId xmlns:p14="http://schemas.microsoft.com/office/powerpoint/2010/main" val="4209262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C88E-4444-450C-9E99-D058125F6EFA}"/>
              </a:ext>
            </a:extLst>
          </p:cNvPr>
          <p:cNvSpPr>
            <a:spLocks noGrp="1"/>
          </p:cNvSpPr>
          <p:nvPr>
            <p:ph type="ctrTitle"/>
          </p:nvPr>
        </p:nvSpPr>
        <p:spPr>
          <a:xfrm>
            <a:off x="666202" y="3145861"/>
            <a:ext cx="5532188" cy="1790700"/>
          </a:xfrm>
        </p:spPr>
        <p:txBody>
          <a:bodyPr>
            <a:noAutofit/>
          </a:bodyPr>
          <a:lstStyle/>
          <a:p>
            <a:br>
              <a:rPr lang="en-GB" sz="13800">
                <a:solidFill>
                  <a:schemeClr val="accent1"/>
                </a:solidFill>
              </a:rPr>
            </a:br>
            <a:br>
              <a:rPr lang="en-GB" sz="13800">
                <a:solidFill>
                  <a:schemeClr val="accent1"/>
                </a:solidFill>
              </a:rPr>
            </a:br>
            <a:r>
              <a:rPr lang="en-GB" sz="13800"/>
              <a:t>SET…</a:t>
            </a:r>
          </a:p>
        </p:txBody>
      </p:sp>
      <p:sp>
        <p:nvSpPr>
          <p:cNvPr id="4" name="Title 1">
            <a:extLst>
              <a:ext uri="{FF2B5EF4-FFF2-40B4-BE49-F238E27FC236}">
                <a16:creationId xmlns:a16="http://schemas.microsoft.com/office/drawing/2014/main" id="{7BB90DB3-1C1C-4BB3-B33A-5B67D97670DE}"/>
              </a:ext>
            </a:extLst>
          </p:cNvPr>
          <p:cNvSpPr txBox="1">
            <a:spLocks/>
          </p:cNvSpPr>
          <p:nvPr/>
        </p:nvSpPr>
        <p:spPr>
          <a:xfrm>
            <a:off x="480834" y="3382879"/>
            <a:ext cx="5532188" cy="1790700"/>
          </a:xfrm>
          <a:prstGeom prst="rect">
            <a:avLst/>
          </a:prstGeom>
        </p:spPr>
        <p:txBody>
          <a:bodyPr vert="horz" lIns="0" tIns="0" rIns="0" bIns="0" rtlCol="0" anchor="b" anchorCtr="0">
            <a:no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r>
              <a:rPr lang="en-GB" sz="13800">
                <a:solidFill>
                  <a:schemeClr val="accent1"/>
                </a:solidFill>
              </a:rPr>
              <a:t>GET</a:t>
            </a:r>
          </a:p>
          <a:p>
            <a:br>
              <a:rPr lang="en-GB" sz="13800">
                <a:solidFill>
                  <a:schemeClr val="accent1"/>
                </a:solidFill>
              </a:rPr>
            </a:br>
            <a:br>
              <a:rPr lang="en-GB" sz="13800">
                <a:solidFill>
                  <a:schemeClr val="accent1"/>
                </a:solidFill>
              </a:rPr>
            </a:br>
            <a:endParaRPr lang="en-GB" sz="13800">
              <a:cs typeface="Arial"/>
            </a:endParaRPr>
          </a:p>
        </p:txBody>
      </p:sp>
    </p:spTree>
    <p:extLst>
      <p:ext uri="{BB962C8B-B14F-4D97-AF65-F5344CB8AC3E}">
        <p14:creationId xmlns:p14="http://schemas.microsoft.com/office/powerpoint/2010/main" val="244206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pPr defTabSz="914400">
              <a:lnSpc>
                <a:spcPct val="90000"/>
              </a:lnSpc>
              <a:spcAft>
                <a:spcPts val="600"/>
              </a:spcAft>
            </a:pPr>
            <a:r>
              <a:rPr lang="en-US" sz="2800" dirty="0">
                <a:solidFill>
                  <a:srgbClr val="0071F8"/>
                </a:solidFill>
              </a:rPr>
              <a:t>SET Membership</a:t>
            </a:r>
            <a:endParaRPr lang="en-US" sz="2800" dirty="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843059"/>
          </a:xfrm>
          <a:prstGeom prst="rect">
            <a:avLst/>
          </a:prstGeom>
        </p:spPr>
        <p:txBody>
          <a:bodyPr>
            <a:normAutofit fontScale="85000" lnSpcReduction="2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dirty="0">
              <a:ea typeface="+mn-lt"/>
              <a:cs typeface="+mn-lt"/>
            </a:endParaRPr>
          </a:p>
          <a:p>
            <a:pPr defTabSz="914400">
              <a:lnSpc>
                <a:spcPct val="120000"/>
              </a:lnSpc>
              <a:spcAft>
                <a:spcPts val="600"/>
              </a:spcAft>
            </a:pPr>
            <a:r>
              <a:rPr lang="en-US" sz="1800" dirty="0">
                <a:ea typeface="+mn-lt"/>
                <a:cs typeface="+mn-lt"/>
              </a:rPr>
              <a:t>Annual membership starts from just £5.90 per month (£70.80 total) by direct debit for a standard membership</a:t>
            </a:r>
            <a:endParaRPr lang="en-US" sz="1800" dirty="0">
              <a:cs typeface="Arial"/>
            </a:endParaRPr>
          </a:p>
          <a:p>
            <a:pPr marL="400050" indent="-285750" defTabSz="914400">
              <a:lnSpc>
                <a:spcPct val="120000"/>
              </a:lnSpc>
              <a:spcAft>
                <a:spcPts val="600"/>
              </a:spcAft>
              <a:buFont typeface="Wingdings" panose="05000000000000000000" pitchFamily="2" charset="2"/>
              <a:buChar char="§"/>
            </a:pPr>
            <a:r>
              <a:rPr lang="en-US" sz="1800" dirty="0"/>
              <a:t>Opportunity to undertake QTLS and ATS</a:t>
            </a:r>
            <a:endParaRPr lang="en-US" sz="1800" dirty="0">
              <a:cs typeface="Arial"/>
            </a:endParaRPr>
          </a:p>
          <a:p>
            <a:pPr marL="400050" indent="-285750" defTabSz="914400">
              <a:lnSpc>
                <a:spcPct val="120000"/>
              </a:lnSpc>
              <a:spcAft>
                <a:spcPts val="600"/>
              </a:spcAft>
              <a:buFont typeface="Wingdings" panose="05000000000000000000" pitchFamily="2" charset="2"/>
              <a:buChar char="§"/>
            </a:pPr>
            <a:r>
              <a:rPr lang="en-US" sz="1800" dirty="0"/>
              <a:t>Intuition magazine</a:t>
            </a:r>
            <a:endParaRPr lang="en-US" sz="1800" dirty="0">
              <a:cs typeface="Arial"/>
            </a:endParaRPr>
          </a:p>
          <a:p>
            <a:pPr marL="400050" indent="-285750" defTabSz="914400">
              <a:lnSpc>
                <a:spcPct val="120000"/>
              </a:lnSpc>
              <a:spcAft>
                <a:spcPts val="600"/>
              </a:spcAft>
              <a:buFont typeface="Wingdings" panose="05000000000000000000" pitchFamily="2" charset="2"/>
              <a:buChar char="§"/>
            </a:pPr>
            <a:r>
              <a:rPr lang="en-US" sz="1800" dirty="0"/>
              <a:t>Access to webinars, networking events</a:t>
            </a:r>
            <a:endParaRPr lang="en-US" sz="1800" dirty="0">
              <a:cs typeface="Arial"/>
            </a:endParaRPr>
          </a:p>
          <a:p>
            <a:pPr marL="400050" indent="-285750" defTabSz="914400">
              <a:lnSpc>
                <a:spcPct val="120000"/>
              </a:lnSpc>
              <a:spcAft>
                <a:spcPts val="600"/>
              </a:spcAft>
              <a:buFont typeface="Wingdings" panose="05000000000000000000" pitchFamily="2" charset="2"/>
              <a:buChar char="§"/>
            </a:pPr>
            <a:r>
              <a:rPr lang="en-US" sz="1800" dirty="0"/>
              <a:t>On-line research library</a:t>
            </a:r>
            <a:endParaRPr lang="en-US" sz="1800" dirty="0">
              <a:cs typeface="Arial"/>
            </a:endParaRPr>
          </a:p>
          <a:p>
            <a:pPr marL="400050" indent="-285750" defTabSz="914400">
              <a:lnSpc>
                <a:spcPct val="120000"/>
              </a:lnSpc>
              <a:spcAft>
                <a:spcPts val="600"/>
              </a:spcAft>
              <a:buFont typeface="Wingdings" panose="05000000000000000000" pitchFamily="2" charset="2"/>
              <a:buChar char="§"/>
            </a:pPr>
            <a:r>
              <a:rPr lang="en-US" sz="1800" dirty="0"/>
              <a:t>Mentoring service</a:t>
            </a:r>
            <a:endParaRPr lang="en-US" sz="1800" dirty="0">
              <a:cs typeface="Arial"/>
            </a:endParaRPr>
          </a:p>
          <a:p>
            <a:pPr marL="114300" defTabSz="914400">
              <a:lnSpc>
                <a:spcPct val="120000"/>
              </a:lnSpc>
              <a:spcAft>
                <a:spcPts val="600"/>
              </a:spcAft>
            </a:pPr>
            <a:r>
              <a:rPr lang="en-US" sz="1800" dirty="0">
                <a:hlinkClick r:id="rId2"/>
              </a:rPr>
              <a:t>https://set.et-foundation.co.uk/membership/free-student-membership-offer/</a:t>
            </a:r>
            <a:endParaRPr lang="en-US" sz="2000" dirty="0"/>
          </a:p>
          <a:p>
            <a:endParaRPr lang="en-GB" sz="1800" b="1" dirty="0"/>
          </a:p>
          <a:p>
            <a:pPr marL="285750" indent="-285750">
              <a:buFontTx/>
              <a:buChar char="-"/>
            </a:pPr>
            <a:endParaRPr lang="en-GB" sz="1800" b="1" dirty="0"/>
          </a:p>
          <a:p>
            <a:pPr marL="285750" indent="-285750">
              <a:buFontTx/>
              <a:buChar char="-"/>
            </a:pPr>
            <a:endParaRPr lang="en-GB" sz="1800" b="1" dirty="0"/>
          </a:p>
          <a:p>
            <a:endParaRPr lang="en-GB" sz="1200" dirty="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32</a:t>
            </a:fld>
            <a:endParaRPr lang="en-GB"/>
          </a:p>
        </p:txBody>
      </p:sp>
      <p:sp>
        <p:nvSpPr>
          <p:cNvPr id="15" name="Title 9">
            <a:extLst>
              <a:ext uri="{FF2B5EF4-FFF2-40B4-BE49-F238E27FC236}">
                <a16:creationId xmlns:a16="http://schemas.microsoft.com/office/drawing/2014/main" id="{3F2AC954-1800-42CC-B403-C2B6D2B07CF2}"/>
              </a:ext>
            </a:extLst>
          </p:cNvPr>
          <p:cNvSpPr txBox="1">
            <a:spLocks/>
          </p:cNvSpPr>
          <p:nvPr/>
        </p:nvSpPr>
        <p:spPr>
          <a:xfrm>
            <a:off x="1994858" y="4312802"/>
            <a:ext cx="4774908" cy="489132"/>
          </a:xfrm>
          <a:prstGeom prst="rect">
            <a:avLst/>
          </a:prstGeom>
        </p:spPr>
        <p:txBody>
          <a:bodyPr vert="horz" lIns="0" tIns="0" rIns="0" bIns="0" rtlCol="0" anchor="t" anchorCtr="0">
            <a:normAutofit fontScale="925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defTabSz="914400">
              <a:lnSpc>
                <a:spcPct val="90000"/>
              </a:lnSpc>
              <a:spcAft>
                <a:spcPts val="600"/>
              </a:spcAft>
            </a:pPr>
            <a:r>
              <a:rPr lang="en-US" sz="2400">
                <a:solidFill>
                  <a:srgbClr val="0071F8"/>
                </a:solidFill>
              </a:rPr>
              <a:t>FREE Membership for ITE Students</a:t>
            </a:r>
            <a:endParaRPr lang="en-US" sz="2400">
              <a:solidFill>
                <a:srgbClr val="0071F8"/>
              </a:solidFill>
              <a:cs typeface="Arial"/>
            </a:endParaRPr>
          </a:p>
        </p:txBody>
      </p:sp>
      <p:sp>
        <p:nvSpPr>
          <p:cNvPr id="16" name="Title 9">
            <a:extLst>
              <a:ext uri="{FF2B5EF4-FFF2-40B4-BE49-F238E27FC236}">
                <a16:creationId xmlns:a16="http://schemas.microsoft.com/office/drawing/2014/main" id="{497D35BE-1D1D-48C4-AFF6-A46B6B001516}"/>
              </a:ext>
            </a:extLst>
          </p:cNvPr>
          <p:cNvSpPr txBox="1">
            <a:spLocks/>
          </p:cNvSpPr>
          <p:nvPr/>
        </p:nvSpPr>
        <p:spPr>
          <a:xfrm>
            <a:off x="7499298" y="1548758"/>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defTabSz="914400">
              <a:lnSpc>
                <a:spcPct val="90000"/>
              </a:lnSpc>
              <a:spcAft>
                <a:spcPts val="600"/>
              </a:spcAft>
            </a:pPr>
            <a:r>
              <a:rPr lang="en-US" sz="2800">
                <a:solidFill>
                  <a:srgbClr val="0071F8"/>
                </a:solidFill>
                <a:cs typeface="Arial"/>
              </a:rPr>
              <a:t>01</a:t>
            </a:r>
          </a:p>
        </p:txBody>
      </p:sp>
    </p:spTree>
    <p:extLst>
      <p:ext uri="{BB962C8B-B14F-4D97-AF65-F5344CB8AC3E}">
        <p14:creationId xmlns:p14="http://schemas.microsoft.com/office/powerpoint/2010/main" val="72808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pPr defTabSz="914400">
              <a:lnSpc>
                <a:spcPct val="90000"/>
              </a:lnSpc>
              <a:spcAft>
                <a:spcPts val="600"/>
              </a:spcAft>
            </a:pPr>
            <a:r>
              <a:rPr lang="en-US" sz="2800">
                <a:solidFill>
                  <a:srgbClr val="0071F8"/>
                </a:solidFill>
              </a:rPr>
              <a:t>Express your interest</a:t>
            </a:r>
            <a:endParaRPr lang="en-US" sz="28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843059"/>
          </a:xfrm>
          <a:prstGeom prst="rect">
            <a:avLst/>
          </a:prstGeom>
        </p:spPr>
        <p:txBody>
          <a:bodyPr>
            <a:norm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a:ea typeface="+mn-lt"/>
              <a:cs typeface="+mn-lt"/>
            </a:endParaRPr>
          </a:p>
          <a:p>
            <a:pPr defTabSz="914400">
              <a:lnSpc>
                <a:spcPct val="120000"/>
              </a:lnSpc>
              <a:spcAft>
                <a:spcPts val="600"/>
              </a:spcAft>
            </a:pPr>
            <a:r>
              <a:rPr lang="en-US" sz="1800">
                <a:ea typeface="+mn-lt"/>
                <a:cs typeface="+mn-lt"/>
              </a:rPr>
              <a:t>You can express your interest in undertaking QTLS via the SET website</a:t>
            </a:r>
          </a:p>
          <a:p>
            <a:pPr defTabSz="914400">
              <a:lnSpc>
                <a:spcPct val="120000"/>
              </a:lnSpc>
              <a:spcAft>
                <a:spcPts val="600"/>
              </a:spcAft>
            </a:pPr>
            <a:r>
              <a:rPr lang="en-GB" sz="1800">
                <a:hlinkClick r:id="rId2"/>
              </a:rPr>
              <a:t>https://set.et-foundation.co.uk/professionalism/set-programmes/express-your-interest-in-qtls/</a:t>
            </a:r>
            <a:endParaRPr lang="en-GB" sz="1800"/>
          </a:p>
          <a:p>
            <a:pPr defTabSz="914400">
              <a:lnSpc>
                <a:spcPct val="120000"/>
              </a:lnSpc>
              <a:spcAft>
                <a:spcPts val="600"/>
              </a:spcAft>
            </a:pPr>
            <a:endParaRPr lang="en-GB" sz="1800" b="1"/>
          </a:p>
          <a:p>
            <a:pPr defTabSz="914400">
              <a:lnSpc>
                <a:spcPct val="120000"/>
              </a:lnSpc>
              <a:spcAft>
                <a:spcPts val="600"/>
              </a:spcAft>
            </a:pPr>
            <a:r>
              <a:rPr lang="en-US" sz="1800">
                <a:cs typeface="Arial"/>
              </a:rPr>
              <a:t>Completing this form will also allow you to check your eligibility.</a:t>
            </a:r>
          </a:p>
          <a:p>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33</a:t>
            </a:fld>
            <a:endParaRPr lang="en-GB"/>
          </a:p>
        </p:txBody>
      </p:sp>
      <p:sp>
        <p:nvSpPr>
          <p:cNvPr id="16" name="Title 9">
            <a:extLst>
              <a:ext uri="{FF2B5EF4-FFF2-40B4-BE49-F238E27FC236}">
                <a16:creationId xmlns:a16="http://schemas.microsoft.com/office/drawing/2014/main" id="{1802DA25-66B0-4124-B0F3-2E7D59778CC4}"/>
              </a:ext>
            </a:extLst>
          </p:cNvPr>
          <p:cNvSpPr txBox="1">
            <a:spLocks/>
          </p:cNvSpPr>
          <p:nvPr/>
        </p:nvSpPr>
        <p:spPr>
          <a:xfrm>
            <a:off x="7499298" y="1548758"/>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defTabSz="914400">
              <a:lnSpc>
                <a:spcPct val="90000"/>
              </a:lnSpc>
              <a:spcAft>
                <a:spcPts val="600"/>
              </a:spcAft>
            </a:pPr>
            <a:r>
              <a:rPr lang="en-US" sz="2800">
                <a:solidFill>
                  <a:srgbClr val="0071F8"/>
                </a:solidFill>
                <a:cs typeface="Arial"/>
              </a:rPr>
              <a:t>02</a:t>
            </a:r>
          </a:p>
        </p:txBody>
      </p:sp>
    </p:spTree>
    <p:extLst>
      <p:ext uri="{BB962C8B-B14F-4D97-AF65-F5344CB8AC3E}">
        <p14:creationId xmlns:p14="http://schemas.microsoft.com/office/powerpoint/2010/main" val="412870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pPr defTabSz="914400">
              <a:lnSpc>
                <a:spcPct val="90000"/>
              </a:lnSpc>
              <a:spcAft>
                <a:spcPts val="600"/>
              </a:spcAft>
            </a:pPr>
            <a:r>
              <a:rPr lang="en-US" sz="2800">
                <a:solidFill>
                  <a:srgbClr val="0071F8"/>
                </a:solidFill>
              </a:rPr>
              <a:t>Register for QTLS</a:t>
            </a:r>
            <a:endParaRPr lang="en-US" sz="28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843059"/>
          </a:xfrm>
          <a:prstGeom prst="rect">
            <a:avLst/>
          </a:prstGeom>
        </p:spPr>
        <p:txBody>
          <a:bodyPr lIns="91440" tIns="45720" rIns="91440" bIns="45720" anchor="t">
            <a:norm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dirty="0">
              <a:ea typeface="+mn-lt"/>
              <a:cs typeface="+mn-lt"/>
            </a:endParaRPr>
          </a:p>
          <a:p>
            <a:pPr defTabSz="914400">
              <a:lnSpc>
                <a:spcPct val="120000"/>
              </a:lnSpc>
              <a:spcAft>
                <a:spcPts val="600"/>
              </a:spcAft>
            </a:pPr>
            <a:r>
              <a:rPr lang="en-GB" sz="1800" dirty="0">
                <a:ea typeface="+mn-lt"/>
                <a:cs typeface="+mn-lt"/>
              </a:rPr>
              <a:t>Once the Registration window opens register for QTLS.</a:t>
            </a:r>
          </a:p>
          <a:p>
            <a:pPr defTabSz="914400">
              <a:lnSpc>
                <a:spcPct val="120000"/>
              </a:lnSpc>
              <a:spcAft>
                <a:spcPts val="600"/>
              </a:spcAft>
            </a:pPr>
            <a:endParaRPr lang="en-GB" sz="1800" dirty="0">
              <a:ea typeface="+mn-lt"/>
              <a:cs typeface="+mn-lt"/>
            </a:endParaRPr>
          </a:p>
          <a:p>
            <a:pPr marL="285750" lvl="0" indent="-285750">
              <a:buFont typeface="Arial" panose="020B0604020202020204" pitchFamily="34" charset="0"/>
              <a:buChar char="•"/>
            </a:pPr>
            <a:r>
              <a:rPr lang="en-GB" sz="1800" dirty="0"/>
              <a:t>Pay</a:t>
            </a:r>
            <a:r>
              <a:rPr lang="en-GB" sz="1800" b="1" dirty="0"/>
              <a:t> £500</a:t>
            </a:r>
            <a:r>
              <a:rPr lang="en-GB" sz="1800" dirty="0"/>
              <a:t> in full by credit/debit card or by one direct debit payment</a:t>
            </a:r>
            <a:endParaRPr lang="en-GB" sz="1800" dirty="0">
              <a:cs typeface="Arial"/>
            </a:endParaRPr>
          </a:p>
          <a:p>
            <a:pPr lvl="0"/>
            <a:endParaRPr lang="en-US" sz="1800" dirty="0"/>
          </a:p>
          <a:p>
            <a:pPr marL="285750" indent="-285750">
              <a:buFont typeface="Arial" panose="020B0604020202020204" pitchFamily="34" charset="0"/>
              <a:buChar char="•"/>
            </a:pPr>
            <a:r>
              <a:rPr lang="en-GB" sz="1800" u="sng" dirty="0"/>
              <a:t>OR</a:t>
            </a:r>
            <a:r>
              <a:rPr lang="en-GB" sz="1800" dirty="0"/>
              <a:t> Pay </a:t>
            </a:r>
            <a:r>
              <a:rPr lang="en-GB" sz="1800" b="1" dirty="0"/>
              <a:t>£125 </a:t>
            </a:r>
            <a:r>
              <a:rPr lang="en-GB" sz="1800" dirty="0"/>
              <a:t>as a deposit by credit/debit card + 3 x monthly payments of </a:t>
            </a:r>
            <a:r>
              <a:rPr lang="en-GB" sz="1800" b="1" dirty="0"/>
              <a:t>£125</a:t>
            </a:r>
            <a:endParaRPr lang="en-US" sz="1800" dirty="0"/>
          </a:p>
          <a:p>
            <a:pPr defTabSz="914400">
              <a:lnSpc>
                <a:spcPct val="120000"/>
              </a:lnSpc>
              <a:spcAft>
                <a:spcPts val="600"/>
              </a:spcAft>
            </a:pPr>
            <a:endParaRPr lang="en-US" sz="1800" dirty="0">
              <a:cs typeface="Arial"/>
            </a:endParaRPr>
          </a:p>
          <a:p>
            <a:endParaRPr lang="en-GB" sz="1800" b="1" dirty="0"/>
          </a:p>
          <a:p>
            <a:pPr marL="285750" indent="-285750">
              <a:buFontTx/>
              <a:buChar char="-"/>
            </a:pPr>
            <a:endParaRPr lang="en-GB" sz="1800" b="1" dirty="0"/>
          </a:p>
          <a:p>
            <a:endParaRPr lang="en-GB" sz="1200" dirty="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34</a:t>
            </a:fld>
            <a:endParaRPr lang="en-GB"/>
          </a:p>
        </p:txBody>
      </p:sp>
      <p:sp>
        <p:nvSpPr>
          <p:cNvPr id="16" name="Title 9">
            <a:extLst>
              <a:ext uri="{FF2B5EF4-FFF2-40B4-BE49-F238E27FC236}">
                <a16:creationId xmlns:a16="http://schemas.microsoft.com/office/drawing/2014/main" id="{1802DA25-66B0-4124-B0F3-2E7D59778CC4}"/>
              </a:ext>
            </a:extLst>
          </p:cNvPr>
          <p:cNvSpPr txBox="1">
            <a:spLocks/>
          </p:cNvSpPr>
          <p:nvPr/>
        </p:nvSpPr>
        <p:spPr>
          <a:xfrm>
            <a:off x="7499298" y="1548758"/>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defTabSz="914400">
              <a:lnSpc>
                <a:spcPct val="90000"/>
              </a:lnSpc>
              <a:spcAft>
                <a:spcPts val="600"/>
              </a:spcAft>
            </a:pPr>
            <a:r>
              <a:rPr lang="en-US" sz="2800">
                <a:solidFill>
                  <a:srgbClr val="0071F8"/>
                </a:solidFill>
                <a:cs typeface="Arial"/>
              </a:rPr>
              <a:t>03</a:t>
            </a:r>
          </a:p>
        </p:txBody>
      </p:sp>
      <p:grpSp>
        <p:nvGrpSpPr>
          <p:cNvPr id="15" name="Group 14">
            <a:extLst>
              <a:ext uri="{FF2B5EF4-FFF2-40B4-BE49-F238E27FC236}">
                <a16:creationId xmlns:a16="http://schemas.microsoft.com/office/drawing/2014/main" id="{B34BAF11-DEC3-4B7F-B2E8-460562F82741}"/>
              </a:ext>
            </a:extLst>
          </p:cNvPr>
          <p:cNvGrpSpPr/>
          <p:nvPr/>
        </p:nvGrpSpPr>
        <p:grpSpPr>
          <a:xfrm>
            <a:off x="3706807" y="3679032"/>
            <a:ext cx="1343026" cy="1287136"/>
            <a:chOff x="654903" y="419336"/>
            <a:chExt cx="1721486" cy="1721486"/>
          </a:xfrm>
        </p:grpSpPr>
        <p:sp>
          <p:nvSpPr>
            <p:cNvPr id="17" name="Rectangle: Rounded Corners 9">
              <a:extLst>
                <a:ext uri="{FF2B5EF4-FFF2-40B4-BE49-F238E27FC236}">
                  <a16:creationId xmlns:a16="http://schemas.microsoft.com/office/drawing/2014/main" id="{89675F89-BEE7-4975-8780-9DD638B65B01}"/>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9DB750CF-040C-440E-85A4-1A5FA9ACFE3E}"/>
                </a:ext>
              </a:extLst>
            </p:cNvPr>
            <p:cNvSpPr txBox="1"/>
            <p:nvPr/>
          </p:nvSpPr>
          <p:spPr>
            <a:xfrm>
              <a:off x="738939" y="503372"/>
              <a:ext cx="1553414" cy="155341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2400" kern="1200" dirty="0"/>
                <a:t>£</a:t>
              </a:r>
              <a:r>
                <a:rPr lang="en-GB" sz="2400" dirty="0"/>
                <a:t>500</a:t>
              </a:r>
              <a:endParaRPr lang="en-US" sz="2400" kern="1200" dirty="0"/>
            </a:p>
          </p:txBody>
        </p:sp>
      </p:grpSp>
    </p:spTree>
    <p:extLst>
      <p:ext uri="{BB962C8B-B14F-4D97-AF65-F5344CB8AC3E}">
        <p14:creationId xmlns:p14="http://schemas.microsoft.com/office/powerpoint/2010/main" val="4034889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08404F-8E78-4DC8-9DC3-787D5190ED45}"/>
              </a:ext>
            </a:extLst>
          </p:cNvPr>
          <p:cNvSpPr>
            <a:spLocks noGrp="1"/>
          </p:cNvSpPr>
          <p:nvPr>
            <p:ph type="ftr" sz="quarter" idx="10"/>
          </p:nvPr>
        </p:nvSpPr>
        <p:spPr>
          <a:xfrm>
            <a:off x="252000" y="4760119"/>
            <a:ext cx="7704000" cy="273844"/>
          </a:xfrm>
        </p:spPr>
        <p:txBody>
          <a:bodyPr vert="horz" lIns="91440" tIns="45720" rIns="91440" bIns="45720" rtlCol="0" anchor="t">
            <a:normAutofit/>
          </a:bodyPr>
          <a:lstStyle/>
          <a:p>
            <a:pPr defTabSz="914400">
              <a:spcAft>
                <a:spcPts val="600"/>
              </a:spcAft>
            </a:pPr>
            <a:r>
              <a:rPr lang="en-US" kern="1200"/>
              <a:t>SOCIETY FOR EDUCATION AND TRAINING</a:t>
            </a:r>
          </a:p>
        </p:txBody>
      </p:sp>
      <p:sp>
        <p:nvSpPr>
          <p:cNvPr id="3" name="Slide Number Placeholder 2">
            <a:extLst>
              <a:ext uri="{FF2B5EF4-FFF2-40B4-BE49-F238E27FC236}">
                <a16:creationId xmlns:a16="http://schemas.microsoft.com/office/drawing/2014/main" id="{F95A075C-D7E2-4122-ADC0-1FF35DDED50F}"/>
              </a:ext>
            </a:extLst>
          </p:cNvPr>
          <p:cNvSpPr>
            <a:spLocks noGrp="1"/>
          </p:cNvSpPr>
          <p:nvPr>
            <p:ph type="sldNum" sz="quarter" idx="11"/>
          </p:nvPr>
        </p:nvSpPr>
        <p:spPr>
          <a:xfrm>
            <a:off x="7956000" y="4760119"/>
            <a:ext cx="910800" cy="273844"/>
          </a:xfrm>
        </p:spPr>
        <p:txBody>
          <a:bodyPr vert="horz" lIns="91440" tIns="45720" rIns="91440" bIns="45720" rtlCol="0" anchor="t">
            <a:normAutofit/>
          </a:bodyPr>
          <a:lstStyle/>
          <a:p>
            <a:pPr defTabSz="914400">
              <a:spcAft>
                <a:spcPts val="600"/>
              </a:spcAft>
            </a:pPr>
            <a:fld id="{DA2C159E-F13C-4A85-9A41-E7669D3E0D70}" type="slidenum">
              <a:rPr lang="en-US"/>
              <a:pPr defTabSz="914400">
                <a:spcAft>
                  <a:spcPts val="600"/>
                </a:spcAft>
              </a:pPr>
              <a:t>35</a:t>
            </a:fld>
            <a:endParaRPr lang="en-US"/>
          </a:p>
        </p:txBody>
      </p:sp>
      <p:sp>
        <p:nvSpPr>
          <p:cNvPr id="17" name="Text Placeholder 3">
            <a:extLst>
              <a:ext uri="{FF2B5EF4-FFF2-40B4-BE49-F238E27FC236}">
                <a16:creationId xmlns:a16="http://schemas.microsoft.com/office/drawing/2014/main" id="{FFCE95C5-ED84-40A0-A167-39599EA7DCFB}"/>
              </a:ext>
            </a:extLst>
          </p:cNvPr>
          <p:cNvSpPr>
            <a:spLocks noGrp="1"/>
          </p:cNvSpPr>
          <p:nvPr>
            <p:ph type="body" sz="quarter" idx="12"/>
          </p:nvPr>
        </p:nvSpPr>
        <p:spPr>
          <a:xfrm>
            <a:off x="252000" y="986400"/>
            <a:ext cx="2324081" cy="3601574"/>
          </a:xfrm>
        </p:spPr>
        <p:txBody>
          <a:bodyPr vert="horz" lIns="0" tIns="0" rIns="0" bIns="0" rtlCol="0" anchor="t">
            <a:noAutofit/>
          </a:bodyPr>
          <a:lstStyle/>
          <a:p>
            <a:r>
              <a:rPr lang="en-US" sz="3200">
                <a:ea typeface="+mn-lt"/>
                <a:cs typeface="+mn-lt"/>
              </a:rPr>
              <a:t>Upon completion of QTLS</a:t>
            </a:r>
            <a:endParaRPr lang="en-US" sz="3200">
              <a:cs typeface="Arial"/>
            </a:endParaRPr>
          </a:p>
        </p:txBody>
      </p:sp>
      <p:graphicFrame>
        <p:nvGraphicFramePr>
          <p:cNvPr id="7" name="Text Placeholder 3">
            <a:extLst>
              <a:ext uri="{FF2B5EF4-FFF2-40B4-BE49-F238E27FC236}">
                <a16:creationId xmlns:a16="http://schemas.microsoft.com/office/drawing/2014/main" id="{EB113E8C-0CAC-48E3-ACF6-A6D4ABCBCC47}"/>
              </a:ext>
            </a:extLst>
          </p:cNvPr>
          <p:cNvGraphicFramePr/>
          <p:nvPr/>
        </p:nvGraphicFramePr>
        <p:xfrm>
          <a:off x="3259667" y="965993"/>
          <a:ext cx="5607133"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517210"/>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252000" y="973097"/>
            <a:ext cx="8614800" cy="862848"/>
          </a:xfrm>
        </p:spPr>
        <p:txBody>
          <a:bodyPr/>
          <a:lstStyle/>
          <a:p>
            <a:r>
              <a:rPr lang="en-GB"/>
              <a:t>An early career status gained </a:t>
            </a:r>
            <a:r>
              <a:rPr lang="en-GB" b="1"/>
              <a:t>after</a:t>
            </a:r>
            <a:r>
              <a:rPr lang="en-GB"/>
              <a:t> achievement of an initial teacher education qualification.</a:t>
            </a:r>
          </a:p>
          <a:p>
            <a:endParaRPr lang="en-GB"/>
          </a:p>
          <a:p>
            <a:endParaRPr lang="en-US"/>
          </a:p>
          <a:p>
            <a:pPr marL="457189" indent="-457189">
              <a:buFont typeface="Arial" panose="020B0604020202020204" pitchFamily="34" charset="0"/>
              <a:buChar char="•"/>
            </a:pPr>
            <a:endParaRPr lang="en-US"/>
          </a:p>
          <a:p>
            <a:pPr marL="457189" indent="-457189">
              <a:buFont typeface="Arial" panose="020B0604020202020204" pitchFamily="34" charset="0"/>
              <a:buChar char="•"/>
            </a:pPr>
            <a:endParaRPr lang="en-GB"/>
          </a:p>
          <a:p>
            <a:endParaRPr lang="en-US"/>
          </a:p>
          <a:p>
            <a:pPr lvl="0"/>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252000" y="491885"/>
            <a:ext cx="8614800" cy="520239"/>
          </a:xfrm>
        </p:spPr>
        <p:txBody>
          <a:bodyPr>
            <a:normAutofit fontScale="90000"/>
          </a:bodyPr>
          <a:lstStyle/>
          <a:p>
            <a:r>
              <a:rPr lang="en-GB" sz="3200">
                <a:solidFill>
                  <a:srgbClr val="0071F8"/>
                </a:solidFill>
              </a:rPr>
              <a:t>Qualified Teacher Learning and Skills (QTLS)</a:t>
            </a:r>
            <a:br>
              <a:rPr lang="en-GB">
                <a:solidFill>
                  <a:schemeClr val="accent1"/>
                </a:solidFill>
              </a:rPr>
            </a:br>
            <a:endParaRPr lang="en-GB"/>
          </a:p>
        </p:txBody>
      </p:sp>
      <p:grpSp>
        <p:nvGrpSpPr>
          <p:cNvPr id="6" name="Group 5">
            <a:extLst>
              <a:ext uri="{FF2B5EF4-FFF2-40B4-BE49-F238E27FC236}">
                <a16:creationId xmlns:a16="http://schemas.microsoft.com/office/drawing/2014/main" id="{009E4F59-CFCA-4682-A48E-158E02396291}"/>
              </a:ext>
            </a:extLst>
          </p:cNvPr>
          <p:cNvGrpSpPr/>
          <p:nvPr/>
        </p:nvGrpSpPr>
        <p:grpSpPr>
          <a:xfrm>
            <a:off x="7442988" y="3472983"/>
            <a:ext cx="1343026" cy="1287136"/>
            <a:chOff x="654903" y="419336"/>
            <a:chExt cx="1721486" cy="1721486"/>
          </a:xfrm>
        </p:grpSpPr>
        <p:sp>
          <p:nvSpPr>
            <p:cNvPr id="7" name="Rectangle: Rounded Corners 9">
              <a:extLst>
                <a:ext uri="{FF2B5EF4-FFF2-40B4-BE49-F238E27FC236}">
                  <a16:creationId xmlns:a16="http://schemas.microsoft.com/office/drawing/2014/main" id="{253FADE9-1312-4549-AFED-09B9586B3B54}"/>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D5A83DE4-BC57-4E29-9B0F-2FA63B8D00C2}"/>
                </a:ext>
              </a:extLst>
            </p:cNvPr>
            <p:cNvSpPr txBox="1"/>
            <p:nvPr/>
          </p:nvSpPr>
          <p:spPr>
            <a:xfrm>
              <a:off x="738939" y="503372"/>
              <a:ext cx="1553414" cy="1553413"/>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34">
                <a:lnSpc>
                  <a:spcPct val="90000"/>
                </a:lnSpc>
                <a:spcBef>
                  <a:spcPct val="0"/>
                </a:spcBef>
                <a:spcAft>
                  <a:spcPct val="35000"/>
                </a:spcAft>
              </a:pPr>
              <a:r>
                <a:rPr lang="en-GB" sz="2400" b="1"/>
                <a:t>£500</a:t>
              </a:r>
              <a:endParaRPr lang="en-US" sz="2400" b="1"/>
            </a:p>
          </p:txBody>
        </p:sp>
      </p:grpSp>
      <p:graphicFrame>
        <p:nvGraphicFramePr>
          <p:cNvPr id="9" name="Table 8">
            <a:extLst>
              <a:ext uri="{FF2B5EF4-FFF2-40B4-BE49-F238E27FC236}">
                <a16:creationId xmlns:a16="http://schemas.microsoft.com/office/drawing/2014/main" id="{94F4032C-F99D-4965-BA3F-FDDE4538B68A}"/>
              </a:ext>
            </a:extLst>
          </p:cNvPr>
          <p:cNvGraphicFramePr>
            <a:graphicFrameLocks noGrp="1"/>
          </p:cNvGraphicFramePr>
          <p:nvPr/>
        </p:nvGraphicFramePr>
        <p:xfrm>
          <a:off x="764382" y="1835945"/>
          <a:ext cx="6443663" cy="2912096"/>
        </p:xfrm>
        <a:graphic>
          <a:graphicData uri="http://schemas.openxmlformats.org/drawingml/2006/table">
            <a:tbl>
              <a:tblPr firstRow="1" bandRow="1">
                <a:tableStyleId>{5C22544A-7EE6-4342-B048-85BDC9FD1C3A}</a:tableStyleId>
              </a:tblPr>
              <a:tblGrid>
                <a:gridCol w="985838">
                  <a:extLst>
                    <a:ext uri="{9D8B030D-6E8A-4147-A177-3AD203B41FA5}">
                      <a16:colId xmlns:a16="http://schemas.microsoft.com/office/drawing/2014/main" val="2771375562"/>
                    </a:ext>
                  </a:extLst>
                </a:gridCol>
                <a:gridCol w="5457825">
                  <a:extLst>
                    <a:ext uri="{9D8B030D-6E8A-4147-A177-3AD203B41FA5}">
                      <a16:colId xmlns:a16="http://schemas.microsoft.com/office/drawing/2014/main" val="2198243969"/>
                    </a:ext>
                  </a:extLst>
                </a:gridCol>
              </a:tblGrid>
              <a:tr h="365760">
                <a:tc>
                  <a:txBody>
                    <a:bodyPr/>
                    <a:lstStyle/>
                    <a:p>
                      <a:endParaRPr lang="en-GB" sz="1800"/>
                    </a:p>
                  </a:txBody>
                  <a:tcPr/>
                </a:tc>
                <a:tc>
                  <a:txBody>
                    <a:bodyPr/>
                    <a:lstStyle/>
                    <a:p>
                      <a:endParaRPr lang="en-GB" sz="1800"/>
                    </a:p>
                  </a:txBody>
                  <a:tcPr/>
                </a:tc>
                <a:extLst>
                  <a:ext uri="{0D108BD9-81ED-4DB2-BD59-A6C34878D82A}">
                    <a16:rowId xmlns:a16="http://schemas.microsoft.com/office/drawing/2014/main" val="918867205"/>
                  </a:ext>
                </a:extLst>
              </a:tr>
              <a:tr h="635646">
                <a:tc>
                  <a:txBody>
                    <a:bodyPr/>
                    <a:lstStyle/>
                    <a:p>
                      <a:pPr marL="0" lvl="0" indent="0" algn="l">
                        <a:buFont typeface="Wingdings" panose="05000000000000000000" pitchFamily="2" charset="2"/>
                        <a:buNone/>
                      </a:pPr>
                      <a:r>
                        <a:rPr lang="en-US" sz="2000"/>
                        <a:t>Why</a:t>
                      </a:r>
                    </a:p>
                  </a:txBody>
                  <a:tcPr/>
                </a:tc>
                <a:tc>
                  <a:txBody>
                    <a:bodyPr/>
                    <a:lstStyle/>
                    <a:p>
                      <a:pPr lvl="0" algn="l"/>
                      <a:r>
                        <a:rPr lang="en-GB" sz="1400"/>
                        <a:t>Nationally recognised badge of professionalism providing opportunities to work in the school sector (</a:t>
                      </a:r>
                      <a:r>
                        <a:rPr lang="en-GB" sz="1400" b="1"/>
                        <a:t>legal parity with QTS</a:t>
                      </a:r>
                      <a:r>
                        <a:rPr lang="en-GB" sz="1400"/>
                        <a:t>)</a:t>
                      </a:r>
                      <a:endParaRPr lang="en-US" sz="1400"/>
                    </a:p>
                  </a:txBody>
                  <a:tcPr/>
                </a:tc>
                <a:extLst>
                  <a:ext uri="{0D108BD9-81ED-4DB2-BD59-A6C34878D82A}">
                    <a16:rowId xmlns:a16="http://schemas.microsoft.com/office/drawing/2014/main" val="2373606936"/>
                  </a:ext>
                </a:extLst>
              </a:tr>
              <a:tr h="742950">
                <a:tc>
                  <a:txBody>
                    <a:bodyPr/>
                    <a:lstStyle/>
                    <a:p>
                      <a:pPr marL="0" lvl="0" indent="0" algn="l">
                        <a:buFont typeface="Wingdings" panose="05000000000000000000" pitchFamily="2" charset="2"/>
                        <a:buNone/>
                      </a:pPr>
                      <a:r>
                        <a:rPr lang="en-US" sz="2000"/>
                        <a:t>Who </a:t>
                      </a:r>
                    </a:p>
                  </a:txBody>
                  <a:tcPr/>
                </a:tc>
                <a:tc>
                  <a:txBody>
                    <a:bodyPr/>
                    <a:lstStyle/>
                    <a:p>
                      <a:pPr lvl="0" algn="l"/>
                      <a:r>
                        <a:rPr lang="en-GB" sz="1400" b="1"/>
                        <a:t>ITE qualification (Lv 5+) </a:t>
                      </a:r>
                      <a:r>
                        <a:rPr lang="en-GB" sz="1400"/>
                        <a:t>holders with a minimum of </a:t>
                      </a:r>
                      <a:r>
                        <a:rPr lang="en-GB" sz="1400" b="1"/>
                        <a:t>6 months </a:t>
                      </a:r>
                      <a:r>
                        <a:rPr lang="en-GB" sz="1400"/>
                        <a:t>post ITE award, who work with </a:t>
                      </a:r>
                      <a:r>
                        <a:rPr lang="en-GB" sz="1400" b="1"/>
                        <a:t>post 14 </a:t>
                      </a:r>
                      <a:r>
                        <a:rPr lang="en-GB" sz="1400"/>
                        <a:t>students for </a:t>
                      </a:r>
                      <a:r>
                        <a:rPr lang="en-GB" sz="1400" b="1"/>
                        <a:t>4+ hours </a:t>
                      </a:r>
                      <a:r>
                        <a:rPr lang="en-GB" sz="1400"/>
                        <a:t>per week</a:t>
                      </a:r>
                      <a:endParaRPr lang="en-US" sz="1400"/>
                    </a:p>
                  </a:txBody>
                  <a:tcPr/>
                </a:tc>
                <a:extLst>
                  <a:ext uri="{0D108BD9-81ED-4DB2-BD59-A6C34878D82A}">
                    <a16:rowId xmlns:a16="http://schemas.microsoft.com/office/drawing/2014/main" val="3176969742"/>
                  </a:ext>
                </a:extLst>
              </a:tr>
              <a:tr h="583870">
                <a:tc>
                  <a:txBody>
                    <a:bodyPr/>
                    <a:lstStyle/>
                    <a:p>
                      <a:pPr marL="0" indent="0" algn="l">
                        <a:buFont typeface="Wingdings" panose="05000000000000000000" pitchFamily="2" charset="2"/>
                        <a:buNone/>
                      </a:pPr>
                      <a:r>
                        <a:rPr lang="en-GB" sz="2000"/>
                        <a:t>How </a:t>
                      </a:r>
                    </a:p>
                  </a:txBody>
                  <a:tcPr/>
                </a:tc>
                <a:tc>
                  <a:txBody>
                    <a:bodyPr/>
                    <a:lstStyle/>
                    <a:p>
                      <a:pPr algn="l"/>
                      <a:r>
                        <a:rPr lang="en-GB" sz="1400" b="1"/>
                        <a:t>6 month </a:t>
                      </a:r>
                      <a:r>
                        <a:rPr lang="en-GB" sz="1400"/>
                        <a:t>period of professional formation, where evidence is added to an </a:t>
                      </a:r>
                      <a:r>
                        <a:rPr lang="en-GB" sz="1400" err="1"/>
                        <a:t>ePortfolio</a:t>
                      </a:r>
                      <a:endParaRPr lang="en-GB" sz="1400"/>
                    </a:p>
                  </a:txBody>
                  <a:tcPr/>
                </a:tc>
                <a:extLst>
                  <a:ext uri="{0D108BD9-81ED-4DB2-BD59-A6C34878D82A}">
                    <a16:rowId xmlns:a16="http://schemas.microsoft.com/office/drawing/2014/main" val="2942665281"/>
                  </a:ext>
                </a:extLst>
              </a:tr>
              <a:tr h="583870">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a:t>When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a:t>After registration, portfolios issued in either </a:t>
                      </a:r>
                      <a:r>
                        <a:rPr lang="en-GB" sz="1400" b="1"/>
                        <a:t>October </a:t>
                      </a:r>
                      <a:r>
                        <a:rPr lang="en-GB" sz="1400" b="0"/>
                        <a:t>or</a:t>
                      </a:r>
                      <a:r>
                        <a:rPr lang="en-GB" sz="1400" b="1"/>
                        <a:t> January</a:t>
                      </a:r>
                    </a:p>
                  </a:txBody>
                  <a:tcPr/>
                </a:tc>
                <a:extLst>
                  <a:ext uri="{0D108BD9-81ED-4DB2-BD59-A6C34878D82A}">
                    <a16:rowId xmlns:a16="http://schemas.microsoft.com/office/drawing/2014/main" val="3669156962"/>
                  </a:ext>
                </a:extLst>
              </a:tr>
            </a:tbl>
          </a:graphicData>
        </a:graphic>
      </p:graphicFrame>
      <p:grpSp>
        <p:nvGrpSpPr>
          <p:cNvPr id="10" name="Group 9">
            <a:extLst>
              <a:ext uri="{FF2B5EF4-FFF2-40B4-BE49-F238E27FC236}">
                <a16:creationId xmlns:a16="http://schemas.microsoft.com/office/drawing/2014/main" id="{51577948-4DFE-41D2-A38C-0DB96C08D285}"/>
              </a:ext>
            </a:extLst>
          </p:cNvPr>
          <p:cNvGrpSpPr/>
          <p:nvPr/>
        </p:nvGrpSpPr>
        <p:grpSpPr>
          <a:xfrm>
            <a:off x="7720426" y="1706985"/>
            <a:ext cx="917299" cy="1416097"/>
            <a:chOff x="6854516" y="864782"/>
            <a:chExt cx="1793209" cy="2678037"/>
          </a:xfrm>
        </p:grpSpPr>
        <p:sp>
          <p:nvSpPr>
            <p:cNvPr id="11" name="Donut 8">
              <a:extLst>
                <a:ext uri="{FF2B5EF4-FFF2-40B4-BE49-F238E27FC236}">
                  <a16:creationId xmlns:a16="http://schemas.microsoft.com/office/drawing/2014/main" id="{29693C97-7BB2-4E4E-BB9E-5896CD565A38}"/>
                </a:ext>
              </a:extLst>
            </p:cNvPr>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2400">
                <a:solidFill>
                  <a:schemeClr val="tx1"/>
                </a:solidFill>
              </a:endParaRPr>
            </a:p>
          </p:txBody>
        </p:sp>
        <p:grpSp>
          <p:nvGrpSpPr>
            <p:cNvPr id="14" name="Group 13">
              <a:extLst>
                <a:ext uri="{FF2B5EF4-FFF2-40B4-BE49-F238E27FC236}">
                  <a16:creationId xmlns:a16="http://schemas.microsoft.com/office/drawing/2014/main" id="{90F32B2E-4B5A-4D53-A1EB-410233633F12}"/>
                </a:ext>
              </a:extLst>
            </p:cNvPr>
            <p:cNvGrpSpPr/>
            <p:nvPr/>
          </p:nvGrpSpPr>
          <p:grpSpPr>
            <a:xfrm>
              <a:off x="7267575" y="2668686"/>
              <a:ext cx="1066800" cy="874133"/>
              <a:chOff x="7267575" y="2668686"/>
              <a:chExt cx="1066800" cy="874133"/>
            </a:xfrm>
          </p:grpSpPr>
          <p:sp>
            <p:nvSpPr>
              <p:cNvPr id="15" name="Rounded Rectangle 17">
                <a:extLst>
                  <a:ext uri="{FF2B5EF4-FFF2-40B4-BE49-F238E27FC236}">
                    <a16:creationId xmlns:a16="http://schemas.microsoft.com/office/drawing/2014/main" id="{3677B340-0DD1-4EAB-90FE-8C09ACB11CBC}"/>
                  </a:ext>
                </a:extLst>
              </p:cNvPr>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ounded Rectangle 18">
                <a:extLst>
                  <a:ext uri="{FF2B5EF4-FFF2-40B4-BE49-F238E27FC236}">
                    <a16:creationId xmlns:a16="http://schemas.microsoft.com/office/drawing/2014/main" id="{9BB63270-8104-4FBC-8B90-8D65A1C89350}"/>
                  </a:ext>
                </a:extLst>
              </p:cNvPr>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ounded Rectangle 19">
                <a:extLst>
                  <a:ext uri="{FF2B5EF4-FFF2-40B4-BE49-F238E27FC236}">
                    <a16:creationId xmlns:a16="http://schemas.microsoft.com/office/drawing/2014/main" id="{D0141B02-F52F-44BA-BD59-DE718F0A49ED}"/>
                  </a:ext>
                </a:extLst>
              </p:cNvPr>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spTree>
    <p:extLst>
      <p:ext uri="{BB962C8B-B14F-4D97-AF65-F5344CB8AC3E}">
        <p14:creationId xmlns:p14="http://schemas.microsoft.com/office/powerpoint/2010/main" val="844398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6A4E-5A80-4664-98D9-1384721D9173}"/>
              </a:ext>
            </a:extLst>
          </p:cNvPr>
          <p:cNvSpPr>
            <a:spLocks noGrp="1"/>
          </p:cNvSpPr>
          <p:nvPr>
            <p:ph type="ctrTitle"/>
          </p:nvPr>
        </p:nvSpPr>
        <p:spPr>
          <a:xfrm>
            <a:off x="540000" y="1045531"/>
            <a:ext cx="5532188" cy="1790700"/>
          </a:xfrm>
        </p:spPr>
        <p:txBody>
          <a:bodyPr/>
          <a:lstStyle/>
          <a:p>
            <a:br>
              <a:rPr lang="en-GB"/>
            </a:br>
            <a:r>
              <a:rPr lang="en-GB"/>
              <a:t>Any questions?</a:t>
            </a:r>
          </a:p>
        </p:txBody>
      </p:sp>
    </p:spTree>
    <p:extLst>
      <p:ext uri="{BB962C8B-B14F-4D97-AF65-F5344CB8AC3E}">
        <p14:creationId xmlns:p14="http://schemas.microsoft.com/office/powerpoint/2010/main" val="1047965382"/>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6A4E-5A80-4664-98D9-1384721D9173}"/>
              </a:ext>
            </a:extLst>
          </p:cNvPr>
          <p:cNvSpPr>
            <a:spLocks noGrp="1"/>
          </p:cNvSpPr>
          <p:nvPr>
            <p:ph type="ctrTitle"/>
          </p:nvPr>
        </p:nvSpPr>
        <p:spPr>
          <a:xfrm>
            <a:off x="418556" y="3352800"/>
            <a:ext cx="5532188" cy="1790700"/>
          </a:xfrm>
        </p:spPr>
        <p:txBody>
          <a:bodyPr>
            <a:noAutofit/>
          </a:bodyPr>
          <a:lstStyle/>
          <a:p>
            <a:pPr defTabSz="914400">
              <a:lnSpc>
                <a:spcPct val="90000"/>
              </a:lnSpc>
              <a:spcAft>
                <a:spcPts val="600"/>
              </a:spcAft>
            </a:pPr>
            <a:br>
              <a:rPr lang="en-GB" sz="2800" dirty="0"/>
            </a:br>
            <a:br>
              <a:rPr lang="en-US" sz="2800" dirty="0"/>
            </a:br>
            <a:br>
              <a:rPr lang="en-US" sz="2800" dirty="0"/>
            </a:br>
            <a:r>
              <a:rPr lang="en-US" sz="2000" dirty="0">
                <a:hlinkClick r:id="rId2"/>
              </a:rPr>
              <a:t>membership@etfoundation.co.uk</a:t>
            </a:r>
            <a:br>
              <a:rPr lang="en-US" sz="2000" dirty="0"/>
            </a:br>
            <a:br>
              <a:rPr lang="en-US" sz="2000" dirty="0"/>
            </a:br>
            <a:br>
              <a:rPr lang="en-US" sz="2800" dirty="0"/>
            </a:br>
            <a:endParaRPr lang="en-GB" sz="2800" dirty="0"/>
          </a:p>
        </p:txBody>
      </p:sp>
      <p:sp>
        <p:nvSpPr>
          <p:cNvPr id="3" name="Title 1">
            <a:extLst>
              <a:ext uri="{FF2B5EF4-FFF2-40B4-BE49-F238E27FC236}">
                <a16:creationId xmlns:a16="http://schemas.microsoft.com/office/drawing/2014/main" id="{436DC9AF-C922-4C91-B266-6B764D0502BB}"/>
              </a:ext>
            </a:extLst>
          </p:cNvPr>
          <p:cNvSpPr txBox="1">
            <a:spLocks/>
          </p:cNvSpPr>
          <p:nvPr/>
        </p:nvSpPr>
        <p:spPr>
          <a:xfrm>
            <a:off x="540000" y="1045531"/>
            <a:ext cx="5532188" cy="1790700"/>
          </a:xfrm>
          <a:prstGeom prst="rect">
            <a:avLst/>
          </a:prstGeom>
        </p:spPr>
        <p:txBody>
          <a:bodyPr vert="horz" lIns="0" tIns="0" rIns="0" bIns="0" rtlCol="0" anchor="b" anchorCtr="0">
            <a:norm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r>
              <a:rPr lang="en-GB"/>
              <a:t>Contact us</a:t>
            </a:r>
          </a:p>
        </p:txBody>
      </p:sp>
    </p:spTree>
    <p:extLst>
      <p:ext uri="{BB962C8B-B14F-4D97-AF65-F5344CB8AC3E}">
        <p14:creationId xmlns:p14="http://schemas.microsoft.com/office/powerpoint/2010/main" val="104534067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6DC9AF-C922-4C91-B266-6B764D0502BB}"/>
              </a:ext>
            </a:extLst>
          </p:cNvPr>
          <p:cNvSpPr txBox="1">
            <a:spLocks/>
          </p:cNvSpPr>
          <p:nvPr/>
        </p:nvSpPr>
        <p:spPr>
          <a:xfrm>
            <a:off x="145676" y="849924"/>
            <a:ext cx="4097002" cy="1790700"/>
          </a:xfrm>
          <a:prstGeom prst="rect">
            <a:avLst/>
          </a:prstGeom>
        </p:spPr>
        <p:txBody>
          <a:bodyPr vert="horz" lIns="0" tIns="0" rIns="0" bIns="0" rtlCol="0" anchor="b" anchorCtr="0">
            <a:no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r>
              <a:rPr lang="en-GB" sz="4388" dirty="0"/>
              <a:t>Professional Status and Standards</a:t>
            </a:r>
            <a:endParaRPr lang="en-GB" sz="4400" dirty="0"/>
          </a:p>
          <a:p>
            <a:r>
              <a:rPr lang="en-GB" sz="4400" dirty="0"/>
              <a:t>Team</a:t>
            </a:r>
          </a:p>
        </p:txBody>
      </p:sp>
      <p:graphicFrame>
        <p:nvGraphicFramePr>
          <p:cNvPr id="4" name="Diagram 3">
            <a:extLst>
              <a:ext uri="{FF2B5EF4-FFF2-40B4-BE49-F238E27FC236}">
                <a16:creationId xmlns:a16="http://schemas.microsoft.com/office/drawing/2014/main" id="{587889FA-454B-4F73-B9C3-36248C532808}"/>
              </a:ext>
            </a:extLst>
          </p:cNvPr>
          <p:cNvGraphicFramePr/>
          <p:nvPr>
            <p:extLst>
              <p:ext uri="{D42A27DB-BD31-4B8C-83A1-F6EECF244321}">
                <p14:modId xmlns:p14="http://schemas.microsoft.com/office/powerpoint/2010/main" val="3368610059"/>
              </p:ext>
            </p:extLst>
          </p:nvPr>
        </p:nvGraphicFramePr>
        <p:xfrm>
          <a:off x="1971541" y="982623"/>
          <a:ext cx="3942229" cy="434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99555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23357B-6C0D-412B-AE12-9CE9ABC7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680402"/>
            <a:ext cx="8178799" cy="3782694"/>
          </a:xfrm>
          <a:prstGeom prst="rect">
            <a:avLst/>
          </a:prstGeom>
        </p:spPr>
      </p:pic>
      <p:sp>
        <p:nvSpPr>
          <p:cNvPr id="2" name="Footer Placeholder 1">
            <a:extLst>
              <a:ext uri="{FF2B5EF4-FFF2-40B4-BE49-F238E27FC236}">
                <a16:creationId xmlns:a16="http://schemas.microsoft.com/office/drawing/2014/main" id="{0CEB6CB2-B11E-432D-8901-983A05567417}"/>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algn="ctr" defTabSz="914400">
              <a:spcAft>
                <a:spcPts val="600"/>
              </a:spcAft>
            </a:pPr>
            <a:r>
              <a:rPr lang="en-US" sz="1100" kern="1200">
                <a:solidFill>
                  <a:schemeClr val="tx1">
                    <a:tint val="75000"/>
                  </a:schemeClr>
                </a:solidFill>
                <a:latin typeface="+mn-lt"/>
                <a:ea typeface="+mn-ea"/>
                <a:cs typeface="+mn-cs"/>
              </a:rPr>
              <a:t>SOCIETY FOR EDUCATION AND TRAINING</a:t>
            </a:r>
          </a:p>
        </p:txBody>
      </p:sp>
      <p:sp>
        <p:nvSpPr>
          <p:cNvPr id="3" name="Slide Number Placeholder 2">
            <a:extLst>
              <a:ext uri="{FF2B5EF4-FFF2-40B4-BE49-F238E27FC236}">
                <a16:creationId xmlns:a16="http://schemas.microsoft.com/office/drawing/2014/main" id="{21035B17-C0C5-4083-B917-815731EA6239}"/>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DA2C159E-F13C-4A85-9A41-E7669D3E0D70}" type="slidenum">
              <a:rPr lang="en-US" sz="1200" smtClean="0">
                <a:solidFill>
                  <a:schemeClr val="tx1">
                    <a:tint val="75000"/>
                  </a:schemeClr>
                </a:solidFill>
              </a:rPr>
              <a:pPr defTabSz="914400">
                <a:lnSpc>
                  <a:spcPct val="90000"/>
                </a:lnSpc>
                <a:spcAft>
                  <a:spcPts val="600"/>
                </a:spcAft>
              </a:pPr>
              <a:t>5</a:t>
            </a:fld>
            <a:endParaRPr lang="en-US" sz="1200">
              <a:solidFill>
                <a:schemeClr val="tx1">
                  <a:tint val="75000"/>
                </a:schemeClr>
              </a:solidFill>
            </a:endParaRPr>
          </a:p>
        </p:txBody>
      </p:sp>
    </p:spTree>
    <p:extLst>
      <p:ext uri="{BB962C8B-B14F-4D97-AF65-F5344CB8AC3E}">
        <p14:creationId xmlns:p14="http://schemas.microsoft.com/office/powerpoint/2010/main" val="53625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a:extLst>
              <a:ext uri="{FF2B5EF4-FFF2-40B4-BE49-F238E27FC236}">
                <a16:creationId xmlns:a16="http://schemas.microsoft.com/office/drawing/2014/main" id="{C7EBF699-134D-469B-A4C5-D14BA75BEA95}"/>
              </a:ext>
            </a:extLst>
          </p:cNvPr>
          <p:cNvSpPr txBox="1">
            <a:spLocks/>
          </p:cNvSpPr>
          <p:nvPr/>
        </p:nvSpPr>
        <p:spPr>
          <a:xfrm>
            <a:off x="214018" y="566574"/>
            <a:ext cx="8528495" cy="366247"/>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500" b="1">
              <a:solidFill>
                <a:schemeClr val="bg1"/>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BF9064E6-13BD-4EC4-8F58-DB9D26602E95}"/>
              </a:ext>
            </a:extLst>
          </p:cNvPr>
          <p:cNvCxnSpPr>
            <a:cxnSpLocks/>
          </p:cNvCxnSpPr>
          <p:nvPr/>
        </p:nvCxnSpPr>
        <p:spPr>
          <a:xfrm>
            <a:off x="2068783" y="2372365"/>
            <a:ext cx="971129" cy="675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94FB124-B372-4115-BD8C-62D37A8AB13B}"/>
              </a:ext>
            </a:extLst>
          </p:cNvPr>
          <p:cNvCxnSpPr>
            <a:cxnSpLocks/>
          </p:cNvCxnSpPr>
          <p:nvPr/>
        </p:nvCxnSpPr>
        <p:spPr>
          <a:xfrm>
            <a:off x="1721555" y="1883651"/>
            <a:ext cx="1318356" cy="602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95CA3E-B354-49F9-9505-E48EB924EC6C}"/>
              </a:ext>
            </a:extLst>
          </p:cNvPr>
          <p:cNvSpPr>
            <a:spLocks noGrp="1"/>
          </p:cNvSpPr>
          <p:nvPr>
            <p:ph type="ctrTitle"/>
          </p:nvPr>
        </p:nvSpPr>
        <p:spPr>
          <a:xfrm>
            <a:off x="241524" y="593386"/>
            <a:ext cx="2815594" cy="264254"/>
          </a:xfrm>
          <a:solidFill>
            <a:schemeClr val="tx1"/>
          </a:solidFill>
          <a:effectLst>
            <a:softEdge rad="12700"/>
          </a:effectLst>
        </p:spPr>
        <p:txBody>
          <a:bodyPr>
            <a:noAutofit/>
          </a:bodyPr>
          <a:lstStyle/>
          <a:p>
            <a:r>
              <a:rPr lang="en-GB" sz="1500">
                <a:solidFill>
                  <a:schemeClr val="bg1"/>
                </a:solidFill>
                <a:latin typeface="Arial" panose="020B0604020202020204" pitchFamily="34" charset="0"/>
                <a:cs typeface="Arial" panose="020B0604020202020204" pitchFamily="34" charset="0"/>
              </a:rPr>
              <a:t>Initial Teacher training</a:t>
            </a:r>
          </a:p>
        </p:txBody>
      </p:sp>
      <p:sp>
        <p:nvSpPr>
          <p:cNvPr id="5" name="Title 1">
            <a:extLst>
              <a:ext uri="{FF2B5EF4-FFF2-40B4-BE49-F238E27FC236}">
                <a16:creationId xmlns:a16="http://schemas.microsoft.com/office/drawing/2014/main" id="{7068CA14-198F-48E2-8083-B1BCD218F956}"/>
              </a:ext>
            </a:extLst>
          </p:cNvPr>
          <p:cNvSpPr txBox="1">
            <a:spLocks/>
          </p:cNvSpPr>
          <p:nvPr/>
        </p:nvSpPr>
        <p:spPr>
          <a:xfrm>
            <a:off x="5504281" y="607421"/>
            <a:ext cx="3216723" cy="264261"/>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500" b="1">
                <a:solidFill>
                  <a:schemeClr val="bg1"/>
                </a:solidFill>
                <a:latin typeface="Arial" panose="020B0604020202020204" pitchFamily="34" charset="0"/>
                <a:cs typeface="Arial" panose="020B0604020202020204" pitchFamily="34" charset="0"/>
              </a:rPr>
              <a:t>Advanced Teacher</a:t>
            </a:r>
          </a:p>
        </p:txBody>
      </p:sp>
      <p:cxnSp>
        <p:nvCxnSpPr>
          <p:cNvPr id="15" name="Straight Connector 14">
            <a:extLst>
              <a:ext uri="{FF2B5EF4-FFF2-40B4-BE49-F238E27FC236}">
                <a16:creationId xmlns:a16="http://schemas.microsoft.com/office/drawing/2014/main" id="{C837BF55-89C1-4F0B-B15F-30A4BF4ED8ED}"/>
              </a:ext>
            </a:extLst>
          </p:cNvPr>
          <p:cNvCxnSpPr>
            <a:cxnSpLocks/>
          </p:cNvCxnSpPr>
          <p:nvPr/>
        </p:nvCxnSpPr>
        <p:spPr>
          <a:xfrm>
            <a:off x="5480357" y="629319"/>
            <a:ext cx="34147" cy="420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DE984D8-5059-4036-9699-5E062D712E63}"/>
              </a:ext>
            </a:extLst>
          </p:cNvPr>
          <p:cNvSpPr/>
          <p:nvPr/>
        </p:nvSpPr>
        <p:spPr>
          <a:xfrm>
            <a:off x="3683764" y="1557451"/>
            <a:ext cx="962360" cy="944783"/>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QTLS</a:t>
            </a:r>
            <a:endParaRPr lang="en-GB" sz="788">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69948BD-4C68-4C80-B7A9-0BAC2B81D5AF}"/>
              </a:ext>
            </a:extLst>
          </p:cNvPr>
          <p:cNvCxnSpPr>
            <a:cxnSpLocks/>
          </p:cNvCxnSpPr>
          <p:nvPr/>
        </p:nvCxnSpPr>
        <p:spPr>
          <a:xfrm>
            <a:off x="3057118" y="636141"/>
            <a:ext cx="32538" cy="420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234E53A-46EF-4AAC-9934-AA3AD584E72A}"/>
              </a:ext>
            </a:extLst>
          </p:cNvPr>
          <p:cNvSpPr/>
          <p:nvPr/>
        </p:nvSpPr>
        <p:spPr>
          <a:xfrm>
            <a:off x="6404506" y="1610587"/>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ATS</a:t>
            </a:r>
          </a:p>
        </p:txBody>
      </p:sp>
      <p:sp>
        <p:nvSpPr>
          <p:cNvPr id="39" name="TextBox 38">
            <a:extLst>
              <a:ext uri="{FF2B5EF4-FFF2-40B4-BE49-F238E27FC236}">
                <a16:creationId xmlns:a16="http://schemas.microsoft.com/office/drawing/2014/main" id="{3DA05E9E-7DD0-4228-9C7F-D8E8C6CE43A6}"/>
              </a:ext>
            </a:extLst>
          </p:cNvPr>
          <p:cNvSpPr txBox="1"/>
          <p:nvPr/>
        </p:nvSpPr>
        <p:spPr>
          <a:xfrm>
            <a:off x="238379" y="210564"/>
            <a:ext cx="6394650" cy="276999"/>
          </a:xfrm>
          <a:prstGeom prst="rect">
            <a:avLst/>
          </a:prstGeom>
        </p:spPr>
        <p:txBody>
          <a:bodyPr wrap="square" rtlCol="0">
            <a:spAutoFit/>
          </a:bodyPr>
          <a:lstStyle/>
          <a:p>
            <a:r>
              <a:rPr lang="en-GB" sz="1200" b="1">
                <a:solidFill>
                  <a:schemeClr val="accent1"/>
                </a:solidFill>
                <a:latin typeface="+mj-lt"/>
                <a:ea typeface="+mj-ea"/>
                <a:cs typeface="+mj-cs"/>
              </a:rPr>
              <a:t>Professional Career Journey for teachers</a:t>
            </a:r>
          </a:p>
        </p:txBody>
      </p:sp>
      <p:sp>
        <p:nvSpPr>
          <p:cNvPr id="3" name="TextBox 2">
            <a:extLst>
              <a:ext uri="{FF2B5EF4-FFF2-40B4-BE49-F238E27FC236}">
                <a16:creationId xmlns:a16="http://schemas.microsoft.com/office/drawing/2014/main" id="{2390A10E-C043-4BBD-BDDB-7A97C2A9261E}"/>
              </a:ext>
            </a:extLst>
          </p:cNvPr>
          <p:cNvSpPr txBox="1"/>
          <p:nvPr/>
        </p:nvSpPr>
        <p:spPr>
          <a:xfrm rot="5400000">
            <a:off x="924542" y="1263780"/>
            <a:ext cx="346249" cy="1276666"/>
          </a:xfrm>
          <a:prstGeom prst="rect">
            <a:avLst/>
          </a:prstGeom>
          <a:solidFill>
            <a:srgbClr val="0070F6"/>
          </a:solidFill>
          <a:effectLst/>
        </p:spPr>
        <p:txBody>
          <a:bodyPr vert="vert270" wrap="square" rtlCol="0">
            <a:spAutoFit/>
          </a:bodyPr>
          <a:lstStyle/>
          <a:p>
            <a:pPr algn="ctr"/>
            <a:r>
              <a:rPr lang="en-GB" sz="1050">
                <a:solidFill>
                  <a:schemeClr val="bg1"/>
                </a:solidFill>
              </a:rPr>
              <a:t>Diploma (DET)</a:t>
            </a:r>
          </a:p>
        </p:txBody>
      </p:sp>
      <p:cxnSp>
        <p:nvCxnSpPr>
          <p:cNvPr id="55" name="Straight Arrow Connector 54">
            <a:extLst>
              <a:ext uri="{FF2B5EF4-FFF2-40B4-BE49-F238E27FC236}">
                <a16:creationId xmlns:a16="http://schemas.microsoft.com/office/drawing/2014/main" id="{3DABCA84-0BD6-445E-9291-731792048D4E}"/>
              </a:ext>
            </a:extLst>
          </p:cNvPr>
          <p:cNvCxnSpPr>
            <a:cxnSpLocks/>
          </p:cNvCxnSpPr>
          <p:nvPr/>
        </p:nvCxnSpPr>
        <p:spPr>
          <a:xfrm>
            <a:off x="3253368" y="2017754"/>
            <a:ext cx="360191"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875DAE-D612-4B76-86A2-36311994AD6B}"/>
              </a:ext>
            </a:extLst>
          </p:cNvPr>
          <p:cNvCxnSpPr>
            <a:cxnSpLocks/>
          </p:cNvCxnSpPr>
          <p:nvPr/>
        </p:nvCxnSpPr>
        <p:spPr>
          <a:xfrm>
            <a:off x="5525788" y="2058178"/>
            <a:ext cx="878718" cy="752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955872-2FB0-4597-B7DA-5EA068038BB2}"/>
              </a:ext>
            </a:extLst>
          </p:cNvPr>
          <p:cNvSpPr txBox="1"/>
          <p:nvPr/>
        </p:nvSpPr>
        <p:spPr>
          <a:xfrm>
            <a:off x="923444" y="1247361"/>
            <a:ext cx="1716666"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Working towards </a:t>
            </a:r>
          </a:p>
        </p:txBody>
      </p:sp>
      <p:sp>
        <p:nvSpPr>
          <p:cNvPr id="32" name="TextBox 31">
            <a:extLst>
              <a:ext uri="{FF2B5EF4-FFF2-40B4-BE49-F238E27FC236}">
                <a16:creationId xmlns:a16="http://schemas.microsoft.com/office/drawing/2014/main" id="{13CE6853-A002-4FBF-A689-7CDB40709384}"/>
              </a:ext>
            </a:extLst>
          </p:cNvPr>
          <p:cNvSpPr txBox="1"/>
          <p:nvPr/>
        </p:nvSpPr>
        <p:spPr>
          <a:xfrm rot="5400000">
            <a:off x="1099074" y="1567029"/>
            <a:ext cx="346249" cy="1625730"/>
          </a:xfrm>
          <a:prstGeom prst="rect">
            <a:avLst/>
          </a:prstGeom>
          <a:solidFill>
            <a:srgbClr val="0070F6"/>
          </a:solidFill>
          <a:effectLst/>
        </p:spPr>
        <p:txBody>
          <a:bodyPr vert="vert270" wrap="square" rtlCol="0">
            <a:spAutoFit/>
          </a:bodyPr>
          <a:lstStyle/>
          <a:p>
            <a:pPr algn="ctr"/>
            <a:r>
              <a:rPr lang="en-GB" sz="1050">
                <a:solidFill>
                  <a:schemeClr val="bg1"/>
                </a:solidFill>
              </a:rPr>
              <a:t>PGCE/Cert Ed</a:t>
            </a:r>
          </a:p>
        </p:txBody>
      </p:sp>
      <p:cxnSp>
        <p:nvCxnSpPr>
          <p:cNvPr id="41" name="Straight Arrow Connector 40">
            <a:extLst>
              <a:ext uri="{FF2B5EF4-FFF2-40B4-BE49-F238E27FC236}">
                <a16:creationId xmlns:a16="http://schemas.microsoft.com/office/drawing/2014/main" id="{A8E94697-850A-43FE-AE56-073A2FD51C8F}"/>
              </a:ext>
            </a:extLst>
          </p:cNvPr>
          <p:cNvCxnSpPr>
            <a:cxnSpLocks/>
          </p:cNvCxnSpPr>
          <p:nvPr/>
        </p:nvCxnSpPr>
        <p:spPr>
          <a:xfrm>
            <a:off x="1649320" y="1469847"/>
            <a:ext cx="0" cy="259140"/>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6C634D8-5CF8-4DA5-9090-A5E462D1D9A1}"/>
              </a:ext>
            </a:extLst>
          </p:cNvPr>
          <p:cNvCxnSpPr>
            <a:cxnSpLocks/>
          </p:cNvCxnSpPr>
          <p:nvPr/>
        </p:nvCxnSpPr>
        <p:spPr>
          <a:xfrm>
            <a:off x="2419108" y="1469848"/>
            <a:ext cx="0" cy="1176153"/>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49F9B7-1BE5-4EA2-8C81-2CCCFD9D7584}"/>
              </a:ext>
            </a:extLst>
          </p:cNvPr>
          <p:cNvCxnSpPr>
            <a:cxnSpLocks/>
          </p:cNvCxnSpPr>
          <p:nvPr/>
        </p:nvCxnSpPr>
        <p:spPr>
          <a:xfrm>
            <a:off x="223107" y="3142089"/>
            <a:ext cx="735765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23B680-A191-4B13-A996-920517243234}"/>
              </a:ext>
            </a:extLst>
          </p:cNvPr>
          <p:cNvCxnSpPr>
            <a:cxnSpLocks/>
            <a:stCxn id="43" idx="0"/>
            <a:endCxn id="38" idx="2"/>
          </p:cNvCxnSpPr>
          <p:nvPr/>
        </p:nvCxnSpPr>
        <p:spPr>
          <a:xfrm flipV="1">
            <a:off x="1474464" y="4333098"/>
            <a:ext cx="494182" cy="786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5AD1346-300F-45A7-AF4E-8C0EBBE509B2}"/>
              </a:ext>
            </a:extLst>
          </p:cNvPr>
          <p:cNvSpPr/>
          <p:nvPr/>
        </p:nvSpPr>
        <p:spPr>
          <a:xfrm>
            <a:off x="1968646" y="3860706"/>
            <a:ext cx="962360" cy="944783"/>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QTS </a:t>
            </a:r>
            <a:r>
              <a:rPr lang="en-GB" sz="788">
                <a:latin typeface="Arial" panose="020B0604020202020204" pitchFamily="34" charset="0"/>
                <a:cs typeface="Arial" panose="020B0604020202020204" pitchFamily="34" charset="0"/>
              </a:rPr>
              <a:t>awarded</a:t>
            </a:r>
          </a:p>
        </p:txBody>
      </p:sp>
      <p:sp>
        <p:nvSpPr>
          <p:cNvPr id="40" name="Oval 39">
            <a:extLst>
              <a:ext uri="{FF2B5EF4-FFF2-40B4-BE49-F238E27FC236}">
                <a16:creationId xmlns:a16="http://schemas.microsoft.com/office/drawing/2014/main" id="{A62ACEBD-9070-4A87-94BC-DEE968636C0F}"/>
              </a:ext>
            </a:extLst>
          </p:cNvPr>
          <p:cNvSpPr/>
          <p:nvPr/>
        </p:nvSpPr>
        <p:spPr>
          <a:xfrm>
            <a:off x="4379101" y="3780557"/>
            <a:ext cx="951769" cy="903984"/>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b="1">
                <a:latin typeface="Arial"/>
                <a:cs typeface="Arial"/>
              </a:rPr>
              <a:t>NQT/ECT</a:t>
            </a:r>
            <a:r>
              <a:rPr lang="en-GB" sz="700">
                <a:latin typeface="Arial"/>
                <a:cs typeface="Arial"/>
              </a:rPr>
              <a:t> </a:t>
            </a:r>
            <a:endParaRPr lang="en-GB" sz="7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CA7DFBE-0B48-41B2-93FE-0010EF91604E}"/>
              </a:ext>
            </a:extLst>
          </p:cNvPr>
          <p:cNvSpPr txBox="1"/>
          <p:nvPr/>
        </p:nvSpPr>
        <p:spPr>
          <a:xfrm rot="5400000">
            <a:off x="767023" y="3806645"/>
            <a:ext cx="346249" cy="1068633"/>
          </a:xfrm>
          <a:prstGeom prst="rect">
            <a:avLst/>
          </a:prstGeom>
          <a:solidFill>
            <a:srgbClr val="0070F6"/>
          </a:solidFill>
          <a:effectLst/>
        </p:spPr>
        <p:txBody>
          <a:bodyPr vert="vert270" wrap="square" rtlCol="0">
            <a:spAutoFit/>
          </a:bodyPr>
          <a:lstStyle/>
          <a:p>
            <a:pPr algn="ctr"/>
            <a:r>
              <a:rPr lang="en-GB" sz="1050">
                <a:solidFill>
                  <a:schemeClr val="bg1"/>
                </a:solidFill>
              </a:rPr>
              <a:t>PGCE/Cert Ed</a:t>
            </a:r>
          </a:p>
        </p:txBody>
      </p:sp>
      <p:sp>
        <p:nvSpPr>
          <p:cNvPr id="48" name="Oval 47">
            <a:extLst>
              <a:ext uri="{FF2B5EF4-FFF2-40B4-BE49-F238E27FC236}">
                <a16:creationId xmlns:a16="http://schemas.microsoft.com/office/drawing/2014/main" id="{6B241FAE-B10D-4501-AA00-3D7C2A7E9AE5}"/>
              </a:ext>
            </a:extLst>
          </p:cNvPr>
          <p:cNvSpPr/>
          <p:nvPr/>
        </p:nvSpPr>
        <p:spPr>
          <a:xfrm>
            <a:off x="6197824" y="3757881"/>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latin typeface="Arial" panose="020B0604020202020204" pitchFamily="34" charset="0"/>
                <a:cs typeface="Arial" panose="020B0604020202020204" pitchFamily="34" charset="0"/>
              </a:rPr>
              <a:t>CTeach</a:t>
            </a:r>
          </a:p>
        </p:txBody>
      </p:sp>
      <p:sp>
        <p:nvSpPr>
          <p:cNvPr id="63" name="TextBox 62">
            <a:extLst>
              <a:ext uri="{FF2B5EF4-FFF2-40B4-BE49-F238E27FC236}">
                <a16:creationId xmlns:a16="http://schemas.microsoft.com/office/drawing/2014/main" id="{B46580F5-0269-41D1-A103-A27708C4167D}"/>
              </a:ext>
            </a:extLst>
          </p:cNvPr>
          <p:cNvSpPr txBox="1"/>
          <p:nvPr/>
        </p:nvSpPr>
        <p:spPr>
          <a:xfrm>
            <a:off x="418419" y="3664155"/>
            <a:ext cx="1327368"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Working towards </a:t>
            </a:r>
          </a:p>
        </p:txBody>
      </p:sp>
      <p:cxnSp>
        <p:nvCxnSpPr>
          <p:cNvPr id="64" name="Straight Arrow Connector 63">
            <a:extLst>
              <a:ext uri="{FF2B5EF4-FFF2-40B4-BE49-F238E27FC236}">
                <a16:creationId xmlns:a16="http://schemas.microsoft.com/office/drawing/2014/main" id="{4F9DAA8A-7182-44E7-AEDE-77A1A6084704}"/>
              </a:ext>
            </a:extLst>
          </p:cNvPr>
          <p:cNvCxnSpPr>
            <a:cxnSpLocks/>
          </p:cNvCxnSpPr>
          <p:nvPr/>
        </p:nvCxnSpPr>
        <p:spPr>
          <a:xfrm>
            <a:off x="637211" y="3861093"/>
            <a:ext cx="0" cy="282582"/>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A9F6200-90B9-401A-A1CE-EB5F7494FBBB}"/>
              </a:ext>
            </a:extLst>
          </p:cNvPr>
          <p:cNvSpPr txBox="1"/>
          <p:nvPr/>
        </p:nvSpPr>
        <p:spPr>
          <a:xfrm>
            <a:off x="214018" y="3233769"/>
            <a:ext cx="7366743" cy="253916"/>
          </a:xfrm>
          <a:prstGeom prst="rect">
            <a:avLst/>
          </a:prstGeom>
          <a:solidFill>
            <a:schemeClr val="bg1">
              <a:lumMod val="95000"/>
            </a:schemeClr>
          </a:solidFill>
          <a:effectLst/>
        </p:spPr>
        <p:txBody>
          <a:bodyPr wrap="square" rtlCol="0">
            <a:spAutoFit/>
          </a:bodyPr>
          <a:lstStyle/>
          <a:p>
            <a:pPr algn="ctr"/>
            <a:r>
              <a:rPr lang="en-GB" sz="1050">
                <a:latin typeface="Arial" panose="020B0604020202020204" pitchFamily="34" charset="0"/>
                <a:cs typeface="Arial" panose="020B0604020202020204" pitchFamily="34" charset="0"/>
              </a:rPr>
              <a:t>Schools</a:t>
            </a:r>
          </a:p>
        </p:txBody>
      </p:sp>
      <p:sp>
        <p:nvSpPr>
          <p:cNvPr id="68" name="TextBox 67">
            <a:extLst>
              <a:ext uri="{FF2B5EF4-FFF2-40B4-BE49-F238E27FC236}">
                <a16:creationId xmlns:a16="http://schemas.microsoft.com/office/drawing/2014/main" id="{F758BCEA-51FF-4487-A683-A8268C57A7C2}"/>
              </a:ext>
            </a:extLst>
          </p:cNvPr>
          <p:cNvSpPr txBox="1"/>
          <p:nvPr/>
        </p:nvSpPr>
        <p:spPr>
          <a:xfrm>
            <a:off x="5639554" y="2758989"/>
            <a:ext cx="1267997"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4 years since ITE</a:t>
            </a:r>
          </a:p>
        </p:txBody>
      </p:sp>
      <p:sp>
        <p:nvSpPr>
          <p:cNvPr id="69" name="TextBox 68">
            <a:extLst>
              <a:ext uri="{FF2B5EF4-FFF2-40B4-BE49-F238E27FC236}">
                <a16:creationId xmlns:a16="http://schemas.microsoft.com/office/drawing/2014/main" id="{2763FAEF-C0B7-4003-9053-21A9A86AFA42}"/>
              </a:ext>
            </a:extLst>
          </p:cNvPr>
          <p:cNvSpPr txBox="1"/>
          <p:nvPr/>
        </p:nvSpPr>
        <p:spPr>
          <a:xfrm>
            <a:off x="5726005" y="4785652"/>
            <a:ext cx="1007660"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3 years since ITE</a:t>
            </a:r>
          </a:p>
        </p:txBody>
      </p:sp>
      <p:sp>
        <p:nvSpPr>
          <p:cNvPr id="70" name="TextBox 69">
            <a:extLst>
              <a:ext uri="{FF2B5EF4-FFF2-40B4-BE49-F238E27FC236}">
                <a16:creationId xmlns:a16="http://schemas.microsoft.com/office/drawing/2014/main" id="{ACDC1B07-B287-4F7B-A3CA-A15C4ACBB624}"/>
              </a:ext>
            </a:extLst>
          </p:cNvPr>
          <p:cNvSpPr txBox="1"/>
          <p:nvPr/>
        </p:nvSpPr>
        <p:spPr>
          <a:xfrm>
            <a:off x="3294206" y="2758988"/>
            <a:ext cx="1928793" cy="207749"/>
          </a:xfrm>
          <a:prstGeom prst="rect">
            <a:avLst/>
          </a:prstGeom>
          <a:noFill/>
          <a:ln>
            <a:solidFill>
              <a:srgbClr val="0070F6"/>
            </a:solidFill>
          </a:ln>
        </p:spPr>
        <p:txBody>
          <a:bodyPr wrap="square" rtlCol="0" anchor="t">
            <a:spAutoFit/>
          </a:bodyPr>
          <a:lstStyle/>
          <a:p>
            <a:pPr algn="ctr"/>
            <a:r>
              <a:rPr lang="en-GB" sz="750" b="1">
                <a:solidFill>
                  <a:schemeClr val="tx1">
                    <a:lumMod val="65000"/>
                    <a:lumOff val="35000"/>
                  </a:schemeClr>
                </a:solidFill>
                <a:latin typeface="Arial"/>
                <a:cs typeface="Arial"/>
              </a:rPr>
              <a:t>12 months</a:t>
            </a:r>
          </a:p>
        </p:txBody>
      </p:sp>
      <p:sp>
        <p:nvSpPr>
          <p:cNvPr id="71" name="TextBox 70">
            <a:extLst>
              <a:ext uri="{FF2B5EF4-FFF2-40B4-BE49-F238E27FC236}">
                <a16:creationId xmlns:a16="http://schemas.microsoft.com/office/drawing/2014/main" id="{097CBC4E-E1A4-49ED-8AD1-7FEC4CE3E7CA}"/>
              </a:ext>
            </a:extLst>
          </p:cNvPr>
          <p:cNvSpPr txBox="1"/>
          <p:nvPr/>
        </p:nvSpPr>
        <p:spPr>
          <a:xfrm>
            <a:off x="3264841" y="4780764"/>
            <a:ext cx="1928792" cy="207749"/>
          </a:xfrm>
          <a:prstGeom prst="rect">
            <a:avLst/>
          </a:prstGeom>
          <a:noFill/>
          <a:ln>
            <a:solidFill>
              <a:srgbClr val="0070F6"/>
            </a:solidFill>
          </a:ln>
        </p:spPr>
        <p:txBody>
          <a:bodyPr wrap="square" lIns="91440" tIns="45720" rIns="91440" bIns="45720" rtlCol="0" anchor="t">
            <a:spAutoFit/>
          </a:bodyPr>
          <a:lstStyle/>
          <a:p>
            <a:pPr algn="ctr"/>
            <a:r>
              <a:rPr lang="en-GB" sz="750" b="1">
                <a:solidFill>
                  <a:schemeClr val="tx1">
                    <a:lumMod val="65000"/>
                    <a:lumOff val="35000"/>
                  </a:schemeClr>
                </a:solidFill>
                <a:latin typeface="Arial"/>
                <a:cs typeface="Arial"/>
              </a:rPr>
              <a:t>24 months</a:t>
            </a:r>
          </a:p>
        </p:txBody>
      </p:sp>
      <p:sp>
        <p:nvSpPr>
          <p:cNvPr id="10" name="TextBox 9">
            <a:extLst>
              <a:ext uri="{FF2B5EF4-FFF2-40B4-BE49-F238E27FC236}">
                <a16:creationId xmlns:a16="http://schemas.microsoft.com/office/drawing/2014/main" id="{5BC264FC-7984-4278-AD02-96FAA1BEE5B6}"/>
              </a:ext>
            </a:extLst>
          </p:cNvPr>
          <p:cNvSpPr txBox="1"/>
          <p:nvPr/>
        </p:nvSpPr>
        <p:spPr>
          <a:xfrm>
            <a:off x="227022" y="965162"/>
            <a:ext cx="7293529" cy="253916"/>
          </a:xfrm>
          <a:prstGeom prst="rect">
            <a:avLst/>
          </a:prstGeom>
          <a:solidFill>
            <a:schemeClr val="bg1">
              <a:lumMod val="95000"/>
            </a:schemeClr>
          </a:solidFill>
          <a:effectLst/>
        </p:spPr>
        <p:txBody>
          <a:bodyPr wrap="square" rtlCol="0" anchor="t">
            <a:spAutoFit/>
          </a:bodyPr>
          <a:lstStyle/>
          <a:p>
            <a:pPr algn="ctr"/>
            <a:r>
              <a:rPr lang="en-GB" sz="1050">
                <a:latin typeface="Arial"/>
                <a:cs typeface="Arial"/>
              </a:rPr>
              <a:t>Further Education</a:t>
            </a:r>
          </a:p>
        </p:txBody>
      </p:sp>
      <p:sp>
        <p:nvSpPr>
          <p:cNvPr id="72" name="Oval 71">
            <a:extLst>
              <a:ext uri="{FF2B5EF4-FFF2-40B4-BE49-F238E27FC236}">
                <a16:creationId xmlns:a16="http://schemas.microsoft.com/office/drawing/2014/main" id="{523B6DE2-A8DC-4793-AE7D-93D4F75241BC}"/>
              </a:ext>
            </a:extLst>
          </p:cNvPr>
          <p:cNvSpPr/>
          <p:nvPr/>
        </p:nvSpPr>
        <p:spPr>
          <a:xfrm>
            <a:off x="7999927" y="2667607"/>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Chartered Teacher</a:t>
            </a:r>
          </a:p>
        </p:txBody>
      </p:sp>
      <p:cxnSp>
        <p:nvCxnSpPr>
          <p:cNvPr id="73" name="Straight Arrow Connector 72">
            <a:extLst>
              <a:ext uri="{FF2B5EF4-FFF2-40B4-BE49-F238E27FC236}">
                <a16:creationId xmlns:a16="http://schemas.microsoft.com/office/drawing/2014/main" id="{6D8B4581-2BF6-4841-8DF5-9495CF161C01}"/>
              </a:ext>
            </a:extLst>
          </p:cNvPr>
          <p:cNvCxnSpPr>
            <a:cxnSpLocks/>
            <a:stCxn id="48" idx="6"/>
            <a:endCxn id="72" idx="4"/>
          </p:cNvCxnSpPr>
          <p:nvPr/>
        </p:nvCxnSpPr>
        <p:spPr>
          <a:xfrm flipV="1">
            <a:off x="7155997" y="3627705"/>
            <a:ext cx="1323017" cy="61022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784DFFC-3C0D-4F64-8C35-D3B66EF6DC40}"/>
              </a:ext>
            </a:extLst>
          </p:cNvPr>
          <p:cNvCxnSpPr>
            <a:cxnSpLocks/>
            <a:stCxn id="29" idx="6"/>
            <a:endCxn id="72" idx="0"/>
          </p:cNvCxnSpPr>
          <p:nvPr/>
        </p:nvCxnSpPr>
        <p:spPr>
          <a:xfrm>
            <a:off x="7362679" y="2090637"/>
            <a:ext cx="1116335" cy="57697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A02DC09-6FA2-49E0-BD6F-A2D40D59EEF0}"/>
              </a:ext>
            </a:extLst>
          </p:cNvPr>
          <p:cNvCxnSpPr>
            <a:cxnSpLocks/>
          </p:cNvCxnSpPr>
          <p:nvPr/>
        </p:nvCxnSpPr>
        <p:spPr>
          <a:xfrm>
            <a:off x="3242138" y="4214715"/>
            <a:ext cx="98539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B9E6BD63-66D1-4505-9FC9-4AA656EE7E9C}"/>
              </a:ext>
            </a:extLst>
          </p:cNvPr>
          <p:cNvSpPr txBox="1">
            <a:spLocks/>
          </p:cNvSpPr>
          <p:nvPr/>
        </p:nvSpPr>
        <p:spPr>
          <a:xfrm>
            <a:off x="2831044" y="645556"/>
            <a:ext cx="2906316" cy="237213"/>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500" b="1">
                <a:solidFill>
                  <a:schemeClr val="bg1"/>
                </a:solidFill>
                <a:latin typeface="Arial" panose="020B0604020202020204" pitchFamily="34" charset="0"/>
                <a:cs typeface="Arial" panose="020B0604020202020204" pitchFamily="34" charset="0"/>
              </a:rPr>
              <a:t>Professional Development</a:t>
            </a:r>
          </a:p>
        </p:txBody>
      </p:sp>
      <p:cxnSp>
        <p:nvCxnSpPr>
          <p:cNvPr id="80" name="Straight Arrow Connector 79">
            <a:extLst>
              <a:ext uri="{FF2B5EF4-FFF2-40B4-BE49-F238E27FC236}">
                <a16:creationId xmlns:a16="http://schemas.microsoft.com/office/drawing/2014/main" id="{7E666B4A-C645-4918-A1E7-B3490C0DF86F}"/>
              </a:ext>
            </a:extLst>
          </p:cNvPr>
          <p:cNvCxnSpPr>
            <a:cxnSpLocks/>
          </p:cNvCxnSpPr>
          <p:nvPr/>
        </p:nvCxnSpPr>
        <p:spPr>
          <a:xfrm>
            <a:off x="5525788" y="4230554"/>
            <a:ext cx="56781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0D3D503-513D-4FFD-8F17-7CA5CBEB1D8A}"/>
              </a:ext>
            </a:extLst>
          </p:cNvPr>
          <p:cNvCxnSpPr>
            <a:cxnSpLocks/>
          </p:cNvCxnSpPr>
          <p:nvPr/>
        </p:nvCxnSpPr>
        <p:spPr>
          <a:xfrm>
            <a:off x="7580761" y="863466"/>
            <a:ext cx="26063" cy="39420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B9E59C-AE30-424E-8AF9-2E2ED20B53B0}"/>
              </a:ext>
            </a:extLst>
          </p:cNvPr>
          <p:cNvCxnSpPr>
            <a:cxnSpLocks/>
          </p:cNvCxnSpPr>
          <p:nvPr/>
        </p:nvCxnSpPr>
        <p:spPr>
          <a:xfrm>
            <a:off x="4714290" y="2058554"/>
            <a:ext cx="65417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0FFC04E-D2F1-435C-A368-12CBBE85B2B1}"/>
              </a:ext>
            </a:extLst>
          </p:cNvPr>
          <p:cNvCxnSpPr>
            <a:cxnSpLocks/>
          </p:cNvCxnSpPr>
          <p:nvPr/>
        </p:nvCxnSpPr>
        <p:spPr>
          <a:xfrm flipV="1">
            <a:off x="3202409" y="1346594"/>
            <a:ext cx="2717345" cy="758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D70C4DB-51D3-4C75-8716-89DA625BA3BE}"/>
              </a:ext>
            </a:extLst>
          </p:cNvPr>
          <p:cNvSpPr txBox="1"/>
          <p:nvPr/>
        </p:nvSpPr>
        <p:spPr>
          <a:xfrm>
            <a:off x="5949379" y="1270276"/>
            <a:ext cx="958172" cy="207749"/>
          </a:xfrm>
          <a:prstGeom prst="rect">
            <a:avLst/>
          </a:prstGeom>
          <a:noFill/>
          <a:ln>
            <a:solidFill>
              <a:srgbClr val="0070F6"/>
            </a:solidFill>
          </a:ln>
        </p:spPr>
        <p:txBody>
          <a:bodyPr wrap="square" rtlCol="0" anchor="t">
            <a:spAutoFit/>
          </a:bodyPr>
          <a:lstStyle/>
          <a:p>
            <a:pPr algn="ctr"/>
            <a:r>
              <a:rPr lang="en-GB" sz="750" b="1">
                <a:solidFill>
                  <a:schemeClr val="tx1">
                    <a:lumMod val="65000"/>
                    <a:lumOff val="35000"/>
                  </a:schemeClr>
                </a:solidFill>
                <a:latin typeface="Arial"/>
                <a:cs typeface="Arial"/>
              </a:rPr>
              <a:t>5 years since ITE</a:t>
            </a:r>
          </a:p>
        </p:txBody>
      </p:sp>
      <p:sp>
        <p:nvSpPr>
          <p:cNvPr id="44" name="TextBox 43">
            <a:extLst>
              <a:ext uri="{FF2B5EF4-FFF2-40B4-BE49-F238E27FC236}">
                <a16:creationId xmlns:a16="http://schemas.microsoft.com/office/drawing/2014/main" id="{466F25BA-B9BC-4262-BDF5-A04070C547DE}"/>
              </a:ext>
            </a:extLst>
          </p:cNvPr>
          <p:cNvSpPr txBox="1"/>
          <p:nvPr/>
        </p:nvSpPr>
        <p:spPr>
          <a:xfrm rot="5400000">
            <a:off x="1337112" y="1779585"/>
            <a:ext cx="346249" cy="2106761"/>
          </a:xfrm>
          <a:prstGeom prst="rect">
            <a:avLst/>
          </a:prstGeom>
          <a:solidFill>
            <a:srgbClr val="0070F6"/>
          </a:solidFill>
          <a:effectLst/>
        </p:spPr>
        <p:txBody>
          <a:bodyPr vert="vert270" wrap="square" rtlCol="0">
            <a:spAutoFit/>
          </a:bodyPr>
          <a:lstStyle/>
          <a:p>
            <a:pPr algn="ctr"/>
            <a:r>
              <a:rPr lang="en-GB" sz="1050">
                <a:solidFill>
                  <a:schemeClr val="bg1"/>
                </a:solidFill>
              </a:rPr>
              <a:t>LST Apprenticeship</a:t>
            </a:r>
          </a:p>
        </p:txBody>
      </p:sp>
      <p:cxnSp>
        <p:nvCxnSpPr>
          <p:cNvPr id="51" name="Straight Arrow Connector 50">
            <a:extLst>
              <a:ext uri="{FF2B5EF4-FFF2-40B4-BE49-F238E27FC236}">
                <a16:creationId xmlns:a16="http://schemas.microsoft.com/office/drawing/2014/main" id="{735034B2-174F-45C4-9911-A2187177A4E7}"/>
              </a:ext>
            </a:extLst>
          </p:cNvPr>
          <p:cNvCxnSpPr>
            <a:cxnSpLocks/>
          </p:cNvCxnSpPr>
          <p:nvPr/>
        </p:nvCxnSpPr>
        <p:spPr>
          <a:xfrm>
            <a:off x="1934964" y="1470101"/>
            <a:ext cx="6396" cy="736668"/>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E57A800-FE7E-4D30-A864-5D50034DB303}"/>
              </a:ext>
            </a:extLst>
          </p:cNvPr>
          <p:cNvCxnSpPr>
            <a:cxnSpLocks/>
          </p:cNvCxnSpPr>
          <p:nvPr/>
        </p:nvCxnSpPr>
        <p:spPr>
          <a:xfrm>
            <a:off x="2554346" y="2832964"/>
            <a:ext cx="485565"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A3F988B-D332-4AB2-9A7E-4EB6C58E51CE}"/>
              </a:ext>
            </a:extLst>
          </p:cNvPr>
          <p:cNvCxnSpPr>
            <a:cxnSpLocks/>
          </p:cNvCxnSpPr>
          <p:nvPr/>
        </p:nvCxnSpPr>
        <p:spPr>
          <a:xfrm flipV="1">
            <a:off x="1842425" y="3610756"/>
            <a:ext cx="4167004" cy="4242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BD423D-B338-470E-9B35-F45E3877DCDF}"/>
              </a:ext>
            </a:extLst>
          </p:cNvPr>
          <p:cNvSpPr txBox="1"/>
          <p:nvPr/>
        </p:nvSpPr>
        <p:spPr>
          <a:xfrm>
            <a:off x="6059611" y="3530211"/>
            <a:ext cx="1007660"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3 years since ITE</a:t>
            </a:r>
          </a:p>
        </p:txBody>
      </p:sp>
    </p:spTree>
    <p:extLst>
      <p:ext uri="{BB962C8B-B14F-4D97-AF65-F5344CB8AC3E}">
        <p14:creationId xmlns:p14="http://schemas.microsoft.com/office/powerpoint/2010/main" val="36416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0"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0" presetClass="entr" presetSubtype="0" fill="hold" grpId="0"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0" presetClass="entr" presetSubtype="0"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par>
                                <p:cTn id="114" presetID="10" presetClass="entr" presetSubtype="0"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childTnLst>
                                </p:cTn>
                              </p:par>
                              <p:par>
                                <p:cTn id="117" presetID="1" presetClass="entr" presetSubtype="0" fill="hold" nodeType="with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29" grpId="0" animBg="1"/>
      <p:bldP spid="3" grpId="0" animBg="1"/>
      <p:bldP spid="30" grpId="0" animBg="1"/>
      <p:bldP spid="32" grpId="0" animBg="1"/>
      <p:bldP spid="38" grpId="0" animBg="1"/>
      <p:bldP spid="40" grpId="0" animBg="1"/>
      <p:bldP spid="43" grpId="0" animBg="1"/>
      <p:bldP spid="48" grpId="0" animBg="1"/>
      <p:bldP spid="63" grpId="0" animBg="1"/>
      <p:bldP spid="67" grpId="0" animBg="1"/>
      <p:bldP spid="68" grpId="0" animBg="1"/>
      <p:bldP spid="69" grpId="0" animBg="1"/>
      <p:bldP spid="70" grpId="0" animBg="1"/>
      <p:bldP spid="71" grpId="0" animBg="1"/>
      <p:bldP spid="10" grpId="0" animBg="1"/>
      <p:bldP spid="72" grpId="0" animBg="1"/>
      <p:bldP spid="77" grpId="0" animBg="1"/>
      <p:bldP spid="50" grpId="0" animBg="1"/>
      <p:bldP spid="4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2" y="195943"/>
            <a:ext cx="8511957" cy="887312"/>
          </a:xfrm>
        </p:spPr>
        <p:txBody>
          <a:bodyPr>
            <a:normAutofit/>
          </a:bodyPr>
          <a:lstStyle/>
          <a:p>
            <a:pPr>
              <a:lnSpc>
                <a:spcPct val="100000"/>
              </a:lnSpc>
            </a:pPr>
            <a:r>
              <a:rPr lang="en-US" sz="2400">
                <a:solidFill>
                  <a:srgbClr val="0071F8"/>
                </a:solidFill>
              </a:rPr>
              <a:t>QTLS Figures</a:t>
            </a:r>
            <a:endParaRPr lang="en-GB">
              <a:solidFill>
                <a:srgbClr val="0071F8"/>
              </a:solidFill>
            </a:endParaRPr>
          </a:p>
        </p:txBody>
      </p:sp>
      <p:grpSp>
        <p:nvGrpSpPr>
          <p:cNvPr id="6" name="Group 5"/>
          <p:cNvGrpSpPr/>
          <p:nvPr/>
        </p:nvGrpSpPr>
        <p:grpSpPr>
          <a:xfrm>
            <a:off x="7139257" y="631571"/>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17" name="Title 11">
            <a:extLst>
              <a:ext uri="{FF2B5EF4-FFF2-40B4-BE49-F238E27FC236}">
                <a16:creationId xmlns:a16="http://schemas.microsoft.com/office/drawing/2014/main" id="{5CBFE0C5-91BD-4225-B546-4B4ACDDEE6D0}"/>
              </a:ext>
            </a:extLst>
          </p:cNvPr>
          <p:cNvSpPr txBox="1">
            <a:spLocks/>
          </p:cNvSpPr>
          <p:nvPr/>
        </p:nvSpPr>
        <p:spPr>
          <a:xfrm>
            <a:off x="493101" y="649664"/>
            <a:ext cx="5350487" cy="1932151"/>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11475">
                <a:solidFill>
                  <a:srgbClr val="0071F8"/>
                </a:solidFill>
              </a:rPr>
              <a:t>26,000+</a:t>
            </a:r>
            <a:endParaRPr lang="en-GB" sz="11475">
              <a:solidFill>
                <a:srgbClr val="0071F8"/>
              </a:solidFill>
            </a:endParaRPr>
          </a:p>
        </p:txBody>
      </p:sp>
      <p:sp>
        <p:nvSpPr>
          <p:cNvPr id="18" name="Title 11">
            <a:extLst>
              <a:ext uri="{FF2B5EF4-FFF2-40B4-BE49-F238E27FC236}">
                <a16:creationId xmlns:a16="http://schemas.microsoft.com/office/drawing/2014/main" id="{F2D4A739-B46A-4537-BA4E-9848AD84CABC}"/>
              </a:ext>
            </a:extLst>
          </p:cNvPr>
          <p:cNvSpPr txBox="1">
            <a:spLocks/>
          </p:cNvSpPr>
          <p:nvPr/>
        </p:nvSpPr>
        <p:spPr>
          <a:xfrm>
            <a:off x="5024082" y="2884297"/>
            <a:ext cx="4631496" cy="1603482"/>
          </a:xfrm>
          <a:prstGeom prst="rect">
            <a:avLst/>
          </a:prstGeom>
        </p:spPr>
        <p:txBody>
          <a:bodyPr vert="horz" lIns="0" tIns="0" rIns="0" bIns="0" rtlCol="0" anchor="t" anchorCtr="0">
            <a:normAutofit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11475">
                <a:solidFill>
                  <a:srgbClr val="0071F8"/>
                </a:solidFill>
              </a:rPr>
              <a:t>700+</a:t>
            </a:r>
            <a:endParaRPr lang="en-GB" sz="11475">
              <a:solidFill>
                <a:srgbClr val="0071F8"/>
              </a:solidFill>
            </a:endParaRPr>
          </a:p>
        </p:txBody>
      </p:sp>
      <p:sp>
        <p:nvSpPr>
          <p:cNvPr id="19" name="Text Placeholder 12">
            <a:extLst>
              <a:ext uri="{FF2B5EF4-FFF2-40B4-BE49-F238E27FC236}">
                <a16:creationId xmlns:a16="http://schemas.microsoft.com/office/drawing/2014/main" id="{45A60327-36A8-4DEE-9075-F2CB2FE51B9B}"/>
              </a:ext>
            </a:extLst>
          </p:cNvPr>
          <p:cNvSpPr>
            <a:spLocks noGrp="1"/>
          </p:cNvSpPr>
          <p:nvPr>
            <p:ph type="body" sz="quarter" idx="12"/>
          </p:nvPr>
        </p:nvSpPr>
        <p:spPr>
          <a:xfrm>
            <a:off x="2785794" y="2092372"/>
            <a:ext cx="3390460" cy="328472"/>
          </a:xfrm>
        </p:spPr>
        <p:txBody>
          <a:bodyPr vert="horz" lIns="0" tIns="0" rIns="0" bIns="0" rtlCol="0" anchor="t">
            <a:noAutofit/>
          </a:bodyPr>
          <a:lstStyle/>
          <a:p>
            <a:r>
              <a:rPr lang="en-GB" sz="1800"/>
              <a:t>have achieved QTLS since 2008</a:t>
            </a:r>
            <a:endParaRPr lang="en-US" sz="1800"/>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pPr lvl="0"/>
            <a:endParaRPr lang="en-GB"/>
          </a:p>
        </p:txBody>
      </p:sp>
      <p:sp>
        <p:nvSpPr>
          <p:cNvPr id="20" name="Text Placeholder 12">
            <a:extLst>
              <a:ext uri="{FF2B5EF4-FFF2-40B4-BE49-F238E27FC236}">
                <a16:creationId xmlns:a16="http://schemas.microsoft.com/office/drawing/2014/main" id="{DD9435EC-B232-4442-8E62-FE750D070298}"/>
              </a:ext>
            </a:extLst>
          </p:cNvPr>
          <p:cNvSpPr txBox="1">
            <a:spLocks/>
          </p:cNvSpPr>
          <p:nvPr/>
        </p:nvSpPr>
        <p:spPr>
          <a:xfrm>
            <a:off x="6340307" y="4266355"/>
            <a:ext cx="3219863"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t>started QTLS in Jan22</a:t>
            </a:r>
            <a:endParaRPr lang="en-US" sz="1800"/>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
        <p:nvSpPr>
          <p:cNvPr id="21" name="Title 11">
            <a:extLst>
              <a:ext uri="{FF2B5EF4-FFF2-40B4-BE49-F238E27FC236}">
                <a16:creationId xmlns:a16="http://schemas.microsoft.com/office/drawing/2014/main" id="{173D306C-6076-4CF8-8C6A-8D67DD19F78E}"/>
              </a:ext>
            </a:extLst>
          </p:cNvPr>
          <p:cNvSpPr txBox="1">
            <a:spLocks/>
          </p:cNvSpPr>
          <p:nvPr/>
        </p:nvSpPr>
        <p:spPr>
          <a:xfrm>
            <a:off x="307977" y="2884681"/>
            <a:ext cx="4631496" cy="1603482"/>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GB" sz="9600">
                <a:solidFill>
                  <a:srgbClr val="0071F8"/>
                </a:solidFill>
              </a:rPr>
              <a:t>1,200+</a:t>
            </a:r>
          </a:p>
        </p:txBody>
      </p:sp>
      <p:sp>
        <p:nvSpPr>
          <p:cNvPr id="22" name="Text Placeholder 12">
            <a:extLst>
              <a:ext uri="{FF2B5EF4-FFF2-40B4-BE49-F238E27FC236}">
                <a16:creationId xmlns:a16="http://schemas.microsoft.com/office/drawing/2014/main" id="{07A36A84-E709-45E3-BB17-180F8CD76E83}"/>
              </a:ext>
            </a:extLst>
          </p:cNvPr>
          <p:cNvSpPr txBox="1">
            <a:spLocks/>
          </p:cNvSpPr>
          <p:nvPr/>
        </p:nvSpPr>
        <p:spPr>
          <a:xfrm>
            <a:off x="1999186" y="4171463"/>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t>started QTLS in Oct21</a:t>
            </a:r>
            <a:endParaRPr lang="en-US" sz="1800"/>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Tree>
    <p:extLst>
      <p:ext uri="{BB962C8B-B14F-4D97-AF65-F5344CB8AC3E}">
        <p14:creationId xmlns:p14="http://schemas.microsoft.com/office/powerpoint/2010/main" val="220164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3B5C9-A488-4719-ACB1-88493E1AF4CF}"/>
              </a:ext>
            </a:extLst>
          </p:cNvPr>
          <p:cNvSpPr>
            <a:spLocks noGrp="1"/>
          </p:cNvSpPr>
          <p:nvPr>
            <p:ph type="body" sz="quarter" idx="14"/>
          </p:nvPr>
        </p:nvSpPr>
        <p:spPr>
          <a:xfrm>
            <a:off x="1403648" y="1121664"/>
            <a:ext cx="7463152" cy="3324567"/>
          </a:xfrm>
        </p:spPr>
        <p:txBody>
          <a:bodyPr>
            <a:noAutofit/>
          </a:bodyPr>
          <a:lstStyle/>
          <a:p>
            <a:pPr>
              <a:lnSpc>
                <a:spcPct val="100000"/>
              </a:lnSpc>
            </a:pPr>
            <a:r>
              <a:rPr lang="en-US" sz="2400"/>
              <a:t>What is professional formation and why apply?</a:t>
            </a:r>
            <a:br>
              <a:rPr lang="en-US" sz="2400"/>
            </a:br>
            <a:r>
              <a:rPr lang="en-US" sz="2400"/>
              <a:t>What are the stages, timescales and eligibility?</a:t>
            </a:r>
            <a:br>
              <a:rPr lang="en-US" sz="2400"/>
            </a:br>
            <a:r>
              <a:rPr lang="en-US" sz="2400"/>
              <a:t>What evidence should be collected?</a:t>
            </a:r>
          </a:p>
          <a:p>
            <a:pPr>
              <a:lnSpc>
                <a:spcPct val="100000"/>
              </a:lnSpc>
            </a:pPr>
            <a:r>
              <a:rPr lang="en-US" sz="2400"/>
              <a:t>How SET can support applicants?</a:t>
            </a:r>
            <a:br>
              <a:rPr lang="en-US" sz="2400"/>
            </a:br>
            <a:r>
              <a:rPr lang="en-US" sz="2400"/>
              <a:t>How are portfolios reviewed?</a:t>
            </a:r>
            <a:br>
              <a:rPr lang="en-US" sz="2400"/>
            </a:br>
            <a:r>
              <a:rPr lang="en-US" sz="2400"/>
              <a:t>What makes a good application?</a:t>
            </a:r>
            <a:br>
              <a:rPr lang="en-US" sz="2400"/>
            </a:br>
            <a:r>
              <a:rPr lang="en-US" sz="2400"/>
              <a:t>What are the steps for applying?</a:t>
            </a:r>
            <a:endParaRPr lang="en-GB" sz="2400"/>
          </a:p>
        </p:txBody>
      </p:sp>
      <p:sp>
        <p:nvSpPr>
          <p:cNvPr id="3" name="Text Placeholder 2">
            <a:extLst>
              <a:ext uri="{FF2B5EF4-FFF2-40B4-BE49-F238E27FC236}">
                <a16:creationId xmlns:a16="http://schemas.microsoft.com/office/drawing/2014/main" id="{D3AD1169-FB33-4554-B805-39A9E6FFF2F6}"/>
              </a:ext>
            </a:extLst>
          </p:cNvPr>
          <p:cNvSpPr>
            <a:spLocks noGrp="1"/>
          </p:cNvSpPr>
          <p:nvPr>
            <p:ph type="body" sz="quarter" idx="15"/>
          </p:nvPr>
        </p:nvSpPr>
        <p:spPr>
          <a:xfrm>
            <a:off x="252000" y="1121664"/>
            <a:ext cx="894048" cy="3324567"/>
          </a:xfrm>
        </p:spPr>
        <p:txBody>
          <a:bodyPr/>
          <a:lstStyle/>
          <a:p>
            <a:pPr algn="ctr">
              <a:lnSpc>
                <a:spcPct val="100000"/>
              </a:lnSpc>
            </a:pPr>
            <a:r>
              <a:rPr lang="en-GB" sz="2400"/>
              <a:t>01</a:t>
            </a:r>
          </a:p>
          <a:p>
            <a:pPr algn="ctr">
              <a:lnSpc>
                <a:spcPct val="100000"/>
              </a:lnSpc>
            </a:pPr>
            <a:r>
              <a:rPr lang="en-GB" sz="2400"/>
              <a:t>02</a:t>
            </a:r>
          </a:p>
          <a:p>
            <a:pPr algn="ctr">
              <a:lnSpc>
                <a:spcPct val="100000"/>
              </a:lnSpc>
            </a:pPr>
            <a:r>
              <a:rPr lang="en-GB" sz="2400"/>
              <a:t>03</a:t>
            </a:r>
          </a:p>
          <a:p>
            <a:pPr algn="ctr">
              <a:lnSpc>
                <a:spcPct val="100000"/>
              </a:lnSpc>
            </a:pPr>
            <a:r>
              <a:rPr lang="en-GB" sz="2400"/>
              <a:t>04</a:t>
            </a:r>
          </a:p>
          <a:p>
            <a:pPr algn="ctr">
              <a:lnSpc>
                <a:spcPct val="100000"/>
              </a:lnSpc>
            </a:pPr>
            <a:r>
              <a:rPr lang="en-GB" sz="2400"/>
              <a:t>05</a:t>
            </a:r>
          </a:p>
          <a:p>
            <a:pPr algn="ctr">
              <a:lnSpc>
                <a:spcPct val="100000"/>
              </a:lnSpc>
            </a:pPr>
            <a:r>
              <a:rPr lang="en-GB" sz="2400"/>
              <a:t>06</a:t>
            </a:r>
          </a:p>
          <a:p>
            <a:pPr algn="ctr">
              <a:lnSpc>
                <a:spcPct val="100000"/>
              </a:lnSpc>
            </a:pPr>
            <a:r>
              <a:rPr lang="en-GB" sz="2400"/>
              <a:t>07</a:t>
            </a:r>
          </a:p>
          <a:p>
            <a:pPr algn="ctr">
              <a:lnSpc>
                <a:spcPct val="100000"/>
              </a:lnSpc>
            </a:pPr>
            <a:endParaRPr lang="en-GB" sz="2400"/>
          </a:p>
        </p:txBody>
      </p:sp>
      <p:sp>
        <p:nvSpPr>
          <p:cNvPr id="4" name="Title 3">
            <a:extLst>
              <a:ext uri="{FF2B5EF4-FFF2-40B4-BE49-F238E27FC236}">
                <a16:creationId xmlns:a16="http://schemas.microsoft.com/office/drawing/2014/main" id="{3DD906ED-66BF-4106-8E08-0A31235731CC}"/>
              </a:ext>
            </a:extLst>
          </p:cNvPr>
          <p:cNvSpPr>
            <a:spLocks noGrp="1"/>
          </p:cNvSpPr>
          <p:nvPr>
            <p:ph type="title"/>
          </p:nvPr>
        </p:nvSpPr>
        <p:spPr/>
        <p:txBody>
          <a:bodyPr/>
          <a:lstStyle/>
          <a:p>
            <a:r>
              <a:rPr lang="en-GB"/>
              <a:t>Key Questions</a:t>
            </a:r>
          </a:p>
        </p:txBody>
      </p:sp>
      <p:sp>
        <p:nvSpPr>
          <p:cNvPr id="5" name="Footer Placeholder 4">
            <a:extLst>
              <a:ext uri="{FF2B5EF4-FFF2-40B4-BE49-F238E27FC236}">
                <a16:creationId xmlns:a16="http://schemas.microsoft.com/office/drawing/2014/main" id="{F1EC530D-77EB-4198-B619-571832C408D7}"/>
              </a:ext>
            </a:extLst>
          </p:cNvPr>
          <p:cNvSpPr>
            <a:spLocks noGrp="1"/>
          </p:cNvSpPr>
          <p:nvPr>
            <p:ph type="ftr" sz="quarter" idx="11"/>
          </p:nvPr>
        </p:nvSpPr>
        <p:spPr/>
        <p:txBody>
          <a:bodyPr/>
          <a:lstStyle/>
          <a:p>
            <a:r>
              <a:rPr lang="en-GB"/>
              <a:t>SOCIETY FOR EDUCATION AND TRAINING</a:t>
            </a:r>
          </a:p>
        </p:txBody>
      </p:sp>
      <p:sp>
        <p:nvSpPr>
          <p:cNvPr id="6" name="Slide Number Placeholder 5">
            <a:extLst>
              <a:ext uri="{FF2B5EF4-FFF2-40B4-BE49-F238E27FC236}">
                <a16:creationId xmlns:a16="http://schemas.microsoft.com/office/drawing/2014/main" id="{A8F727E3-57BA-4F57-9B27-ECE4791A50B8}"/>
              </a:ext>
            </a:extLst>
          </p:cNvPr>
          <p:cNvSpPr>
            <a:spLocks noGrp="1"/>
          </p:cNvSpPr>
          <p:nvPr>
            <p:ph type="sldNum" sz="quarter" idx="12"/>
          </p:nvPr>
        </p:nvSpPr>
        <p:spPr/>
        <p:txBody>
          <a:bodyPr/>
          <a:lstStyle/>
          <a:p>
            <a:fld id="{DA2C159E-F13C-4A85-9A41-E7669D3E0D70}" type="slidenum">
              <a:rPr lang="en-GB" smtClean="0"/>
              <a:t>8</a:t>
            </a:fld>
            <a:endParaRPr lang="en-GB"/>
          </a:p>
        </p:txBody>
      </p:sp>
    </p:spTree>
    <p:extLst>
      <p:ext uri="{BB962C8B-B14F-4D97-AF65-F5344CB8AC3E}">
        <p14:creationId xmlns:p14="http://schemas.microsoft.com/office/powerpoint/2010/main" val="370128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01</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70000" lnSpcReduction="20000"/>
          </a:bodyPr>
          <a:lstStyle/>
          <a:p>
            <a:r>
              <a:rPr lang="en-US" sz="4800"/>
              <a:t>What is professional formation and why apply?</a:t>
            </a:r>
            <a:endParaRPr lang="en-GB"/>
          </a:p>
        </p:txBody>
      </p:sp>
    </p:spTree>
    <p:extLst>
      <p:ext uri="{BB962C8B-B14F-4D97-AF65-F5344CB8AC3E}">
        <p14:creationId xmlns:p14="http://schemas.microsoft.com/office/powerpoint/2010/main" val="395455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SET COLOURS">
      <a:dk1>
        <a:sysClr val="windowText" lastClr="000000"/>
      </a:dk1>
      <a:lt1>
        <a:sysClr val="window" lastClr="FFFFFF"/>
      </a:lt1>
      <a:dk2>
        <a:srgbClr val="000000"/>
      </a:dk2>
      <a:lt2>
        <a:srgbClr val="D9D9D9"/>
      </a:lt2>
      <a:accent1>
        <a:srgbClr val="0071F8"/>
      </a:accent1>
      <a:accent2>
        <a:srgbClr val="000000"/>
      </a:accent2>
      <a:accent3>
        <a:srgbClr val="7FB8FB"/>
      </a:accent3>
      <a:accent4>
        <a:srgbClr val="00A068"/>
      </a:accent4>
      <a:accent5>
        <a:srgbClr val="BE0064"/>
      </a:accent5>
      <a:accent6>
        <a:srgbClr val="FDB913"/>
      </a:accent6>
      <a:hlink>
        <a:srgbClr val="002060"/>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13534D6-9B7F-934A-AD39-895C10E7F7A6}" vid="{0C536268-69E7-8C4F-A53B-9B142510C8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f642d4e-5098-4471-8f1d-3f5e5e05c1a4">
      <UserInfo>
        <DisplayName>Emma Cosby</DisplayName>
        <AccountId>53</AccountId>
        <AccountType/>
      </UserInfo>
      <UserInfo>
        <DisplayName>Helen Taranowski</DisplayName>
        <AccountId>50</AccountId>
        <AccountType/>
      </UserInfo>
      <UserInfo>
        <DisplayName>Alana Horden</DisplayName>
        <AccountId>136</AccountId>
        <AccountType/>
      </UserInfo>
      <UserInfo>
        <DisplayName>Martin Reid</DisplayName>
        <AccountId>46</AccountId>
        <AccountType/>
      </UserInfo>
      <UserInfo>
        <DisplayName>James Anthony</DisplayName>
        <AccountId>626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33FDB47008AD4E985A7F0DD30E0329" ma:contentTypeVersion="13" ma:contentTypeDescription="Create a new document." ma:contentTypeScope="" ma:versionID="0b6e5506d519240f45008fe2a3b71121">
  <xsd:schema xmlns:xsd="http://www.w3.org/2001/XMLSchema" xmlns:xs="http://www.w3.org/2001/XMLSchema" xmlns:p="http://schemas.microsoft.com/office/2006/metadata/properties" xmlns:ns2="f627850b-0338-4dd3-9dcc-44ec6e4aa4d4" xmlns:ns3="bf642d4e-5098-4471-8f1d-3f5e5e05c1a4" targetNamespace="http://schemas.microsoft.com/office/2006/metadata/properties" ma:root="true" ma:fieldsID="1a9ee041beba38cd4410ed38230b4521" ns2:_="" ns3:_="">
    <xsd:import namespace="f627850b-0338-4dd3-9dcc-44ec6e4aa4d4"/>
    <xsd:import namespace="bf642d4e-5098-4471-8f1d-3f5e5e05c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7850b-0338-4dd3-9dcc-44ec6e4aa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642d4e-5098-4471-8f1d-3f5e5e05c1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8FC05-A2BA-42FC-B41A-4740E48CF4A6}">
  <ds:schemaRefs>
    <ds:schemaRef ds:uri="http://schemas.microsoft.com/office/2006/documentManagement/types"/>
    <ds:schemaRef ds:uri="bf642d4e-5098-4471-8f1d-3f5e5e05c1a4"/>
    <ds:schemaRef ds:uri="http://purl.org/dc/dcmitype/"/>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f627850b-0338-4dd3-9dcc-44ec6e4aa4d4"/>
    <ds:schemaRef ds:uri="http://schemas.microsoft.com/office/2006/metadata/properties"/>
  </ds:schemaRefs>
</ds:datastoreItem>
</file>

<file path=customXml/itemProps2.xml><?xml version="1.0" encoding="utf-8"?>
<ds:datastoreItem xmlns:ds="http://schemas.openxmlformats.org/officeDocument/2006/customXml" ds:itemID="{4C008A15-938E-421B-83FF-A27763F3B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7850b-0338-4dd3-9dcc-44ec6e4aa4d4"/>
    <ds:schemaRef ds:uri="bf642d4e-5098-4471-8f1d-3f5e5e05c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1F51E-0FF8-4501-B807-F80874D27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1599</Words>
  <Application>Microsoft Office PowerPoint</Application>
  <PresentationFormat>On-screen Show (16:9)</PresentationFormat>
  <Paragraphs>370</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Qualified Teacher Learning and Skills (QTLS) Status</vt:lpstr>
      <vt:lpstr>Education and Training Foundation (ETF)</vt:lpstr>
      <vt:lpstr>The Society for Education and Training (SET)</vt:lpstr>
      <vt:lpstr>PowerPoint Presentation</vt:lpstr>
      <vt:lpstr>PowerPoint Presentation</vt:lpstr>
      <vt:lpstr>Initial Teacher training</vt:lpstr>
      <vt:lpstr>QTLS Figures</vt:lpstr>
      <vt:lpstr>Key Questions</vt:lpstr>
      <vt:lpstr>01</vt:lpstr>
      <vt:lpstr>Qualified Teacher Learning and Skills (QTLS)</vt:lpstr>
      <vt:lpstr>QTLS Impact – 2020/21</vt:lpstr>
      <vt:lpstr>Benefits </vt:lpstr>
      <vt:lpstr>Teach in schools? </vt:lpstr>
      <vt:lpstr>Professional Standards</vt:lpstr>
      <vt:lpstr>Professional Standards Self-Assessment </vt:lpstr>
      <vt:lpstr>The Professional Formation Cycle</vt:lpstr>
      <vt:lpstr>02</vt:lpstr>
      <vt:lpstr>QTLS Eligibility</vt:lpstr>
      <vt:lpstr>Timescale</vt:lpstr>
      <vt:lpstr>03</vt:lpstr>
      <vt:lpstr>Key Activities</vt:lpstr>
      <vt:lpstr>QTLS Portfolio </vt:lpstr>
      <vt:lpstr>QTLS Portfolio </vt:lpstr>
      <vt:lpstr>04</vt:lpstr>
      <vt:lpstr>PowerPoint Presentation</vt:lpstr>
      <vt:lpstr>05</vt:lpstr>
      <vt:lpstr>The review and moderation process</vt:lpstr>
      <vt:lpstr>06</vt:lpstr>
      <vt:lpstr>What makes a good application?</vt:lpstr>
      <vt:lpstr>07</vt:lpstr>
      <vt:lpstr>  SET…</vt:lpstr>
      <vt:lpstr>SET Membership</vt:lpstr>
      <vt:lpstr>Express your interest</vt:lpstr>
      <vt:lpstr>Register for QTLS</vt:lpstr>
      <vt:lpstr>PowerPoint Presentation</vt:lpstr>
      <vt:lpstr>Qualified Teacher Learning and Skills (QTLS) </vt:lpstr>
      <vt:lpstr> Any questions?</vt:lpstr>
      <vt:lpstr>   membership@etfoundation.co.uk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Qualified Teacher Learning and Skills (QTLS) Status</dc:title>
  <dc:creator>Andrew Dowell</dc:creator>
  <cp:lastModifiedBy>Andrew</cp:lastModifiedBy>
  <cp:revision>58</cp:revision>
  <dcterms:created xsi:type="dcterms:W3CDTF">2020-03-30T09:21:58Z</dcterms:created>
  <dcterms:modified xsi:type="dcterms:W3CDTF">2022-03-21T12:53:02Z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0x0101009F33FDB47008AD4E985A7F0DD30E0329</vt:lpwstr>
  </property>
</Properties>
</file>